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2" r:id="rId9"/>
    <p:sldId id="261" r:id="rId10"/>
    <p:sldId id="277" r:id="rId11"/>
    <p:sldId id="280" r:id="rId12"/>
    <p:sldId id="281" r:id="rId13"/>
    <p:sldId id="264" r:id="rId14"/>
    <p:sldId id="278" r:id="rId15"/>
    <p:sldId id="266" r:id="rId16"/>
    <p:sldId id="267" r:id="rId17"/>
    <p:sldId id="269" r:id="rId18"/>
    <p:sldId id="282" r:id="rId19"/>
    <p:sldId id="272" r:id="rId20"/>
    <p:sldId id="283" r:id="rId21"/>
    <p:sldId id="279" r:id="rId22"/>
    <p:sldId id="273" r:id="rId23"/>
    <p:sldId id="276" r:id="rId24"/>
    <p:sldId id="265" r:id="rId25"/>
    <p:sldId id="270" r:id="rId26"/>
    <p:sldId id="271" r:id="rId2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8725" autoAdjust="0"/>
    <p:restoredTop sz="73987" autoAdjust="0"/>
  </p:normalViewPr>
  <p:slideViewPr>
    <p:cSldViewPr>
      <p:cViewPr varScale="1">
        <p:scale>
          <a:sx n="100" d="100"/>
          <a:sy n="100" d="100"/>
        </p:scale>
        <p:origin x="1950" y="66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840" y="108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presProps" Target="presProps.xml"  /><Relationship Id="rId29" Type="http://schemas.openxmlformats.org/officeDocument/2006/relationships/viewProps" Target="viewProps.xml"  /><Relationship Id="rId3" Type="http://schemas.openxmlformats.org/officeDocument/2006/relationships/handoutMaster" Target="handoutMasters/handoutMaster1.xml"  /><Relationship Id="rId30" Type="http://schemas.openxmlformats.org/officeDocument/2006/relationships/theme" Target="theme/theme1.xml"  /><Relationship Id="rId31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75E85E2-6160-4213-A16B-F51E437BE8ED}" type="datetime1">
              <a:rPr lang="ko-KR" altLang="en-US"/>
              <a:pPr lvl="0">
                <a:defRPr/>
              </a:pPr>
              <a:t>2024-05-22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198D6E8-CC6E-4B33-B14B-A7D348A1281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8047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D099E49-1997-4D65-8238-FFD923EC1867}" type="datetime1">
              <a:rPr lang="ko-KR" altLang="en-US"/>
              <a:pPr lvl="0">
                <a:defRPr/>
              </a:pPr>
              <a:t>2024-05-22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D7B8048E-A779-4852-B740-6BEB9B0893B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0074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2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ko-KR" altLang="en-US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6447660"/>
      </p:ext>
    </p:extLst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/>
              <a:t>train set(</a:t>
            </a:r>
            <a:r>
              <a:rPr lang="ko-KR" altLang="en-US"/>
              <a:t>약 </a:t>
            </a:r>
            <a:r>
              <a:rPr lang="en-US" altLang="ko-KR"/>
              <a:t>50000</a:t>
            </a:r>
            <a:r>
              <a:rPr lang="ko-KR" altLang="en-US"/>
              <a:t>개</a:t>
            </a:r>
            <a:r>
              <a:rPr lang="en-US" altLang="ko-KR"/>
              <a:t>) - </a:t>
            </a:r>
            <a:r>
              <a:rPr lang="ko-KR" altLang="en-US"/>
              <a:t>총 </a:t>
            </a:r>
            <a:r>
              <a:rPr lang="en-US" altLang="ko-KR"/>
              <a:t>14</a:t>
            </a:r>
            <a:r>
              <a:rPr lang="ko-KR" altLang="en-US"/>
              <a:t>개 대학교에 대해 중복을 제외한 </a:t>
            </a:r>
            <a:r>
              <a:rPr lang="en-US" altLang="ko-KR"/>
              <a:t>266</a:t>
            </a:r>
            <a:r>
              <a:rPr lang="ko-KR" altLang="en-US"/>
              <a:t>개 단어에 </a:t>
            </a:r>
            <a:r>
              <a:rPr lang="en-US" altLang="ko-KR"/>
              <a:t>1536</a:t>
            </a:r>
            <a:r>
              <a:rPr lang="ko-KR" altLang="en-US"/>
              <a:t>개의 문장 구조 조합</a:t>
            </a:r>
            <a:r>
              <a:rPr lang="en-US" altLang="ko-KR"/>
              <a:t>(BIO</a:t>
            </a:r>
            <a:r>
              <a:rPr lang="ko-KR" altLang="en-US"/>
              <a:t> 방식 활용</a:t>
            </a:r>
            <a:r>
              <a:rPr lang="en-US" altLang="ko-KR"/>
              <a:t>)</a:t>
            </a:r>
            <a:endParaRPr lang="en-US" altLang="ko-KR"/>
          </a:p>
          <a:p>
            <a:pPr lvl="0">
              <a:defRPr/>
            </a:pPr>
            <a:r>
              <a:rPr lang="en-US" altLang="ko-KR"/>
              <a:t>test set(</a:t>
            </a:r>
            <a:r>
              <a:rPr lang="ko-KR" altLang="en-US"/>
              <a:t>약 </a:t>
            </a:r>
            <a:r>
              <a:rPr lang="en-US" altLang="ko-KR"/>
              <a:t>10000</a:t>
            </a:r>
            <a:r>
              <a:rPr lang="ko-KR" altLang="en-US"/>
              <a:t>개</a:t>
            </a:r>
            <a:r>
              <a:rPr lang="en-US" altLang="ko-KR"/>
              <a:t>) -</a:t>
            </a:r>
            <a:r>
              <a:rPr lang="ko-KR" altLang="en-US"/>
              <a:t> 한양대학교 에리카 캠퍼스의 건물을 바탕으로 한 총 </a:t>
            </a:r>
            <a:r>
              <a:rPr lang="en-US" altLang="ko-KR"/>
              <a:t>46</a:t>
            </a:r>
            <a:r>
              <a:rPr lang="ko-KR" altLang="en-US"/>
              <a:t>개 건물명 활용</a:t>
            </a:r>
            <a:r>
              <a:rPr lang="en-US" altLang="ko-KR"/>
              <a:t>(BIO</a:t>
            </a:r>
            <a:r>
              <a:rPr lang="ko-KR" altLang="en-US"/>
              <a:t> 방식 활용</a:t>
            </a:r>
            <a:r>
              <a:rPr lang="en-US" altLang="ko-KR"/>
              <a:t>)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4612783"/>
      </p:ext>
    </p:extLst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자연어 처리AI 모델 설명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시각 장애인 보행에 필요한 목적지 및 회피지를 분류하는 자연어 처리 AI 모델을 구현함</a:t>
            </a:r>
            <a:endParaRPr xmlns:mc="http://schemas.openxmlformats.org/markup-compatibility/2006" xmlns:hp="http://schemas.haansoft.com/office/presentation/8.0" lang="ko-KR" altLang="en-US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개체명 인식 모델의 동사 형태를 다르게 적용하여 시각 장애인 보행에 필요한 목적지 및 회피지를 분류하는 자연어 처리 AI 모델을 구현함.</a:t>
            </a:r>
            <a:endParaRPr xmlns:mc="http://schemas.openxmlformats.org/markup-compatibility/2006" xmlns:hp="http://schemas.haansoft.com/office/presentation/8.0" lang="ko-KR" altLang="en-US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개체명 인식AI의 모델의 후보군에는 두 후보가 있었음.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transformer와RNN 모델 이 때, transformer는 대규모의 데이터셋을 필요로 하므로 해당 프로젝트에서 쓰기에 적합하지 않았음. 따라서RNN 모델이 적합하였는데 이 때, 기존RNN 모델의Vanishing Gradient 문제를 해결하고 단 방향의 학습 패턴을 극복하는 양방향LSTM 모델을 사용하게 되었음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시각 장애인 보행에 필요한 목적지 및 회피지를 대응하는 동사를 다르게 적용하여 분류되는 자연어 처리AI 모델을 구현함.  </a:t>
            </a:r>
            <a:endParaRPr lang="ko-KR" altLang="en-US" sz="60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ko-KR" altLang="en-US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4906826"/>
      </p:ext>
    </p:extLst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위 사진에 대한 내용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음성 처리AI 모델의 부정확한 변환 및 형태소 분석기의 일정하지 못한 형태소 태깅을 극복하기 위해 AI 모델로 추출된 단어를 기존navigation_map에 포함되어 있는 건물명과 유사도를 측정하여 특정 임계값을 넘을 시 개체명으로 추출하는 식으로 보완함.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test set에 대한 정확도 약92%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ko-KR" altLang="en-US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2720815"/>
      </p:ext>
    </p:extLst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 b="1"/>
              <a:t>다익스트라 사용</a:t>
            </a:r>
            <a:br>
              <a:rPr lang="ko-KR" altLang="en-US" b="1"/>
            </a:br>
            <a:r>
              <a:rPr lang="ko-KR" altLang="en-US" b="1"/>
              <a:t>그리고 </a:t>
            </a:r>
            <a:br>
              <a:rPr lang="ko-KR" altLang="en-US" b="1"/>
            </a:br>
            <a:r>
              <a:rPr lang="ko-KR" altLang="en-US" b="1"/>
              <a:t>우리만의 로직을 위해서 어떻게 구성했는지</a:t>
            </a:r>
            <a:r>
              <a:rPr lang="en-US" altLang="ko-KR" b="1"/>
              <a:t>..</a:t>
            </a:r>
            <a:endParaRPr lang="en-US" altLang="ko-KR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ko-KR" altLang="en-US" b="1"/>
              <a:t>우리는 위험지역을 가면 경고가 뜰수 있도록 하였고</a:t>
            </a:r>
            <a:r>
              <a:rPr lang="en-US" altLang="ko-KR" b="1"/>
              <a:t>,</a:t>
            </a:r>
            <a:r>
              <a:rPr lang="ko-KR" altLang="en-US" b="1"/>
              <a:t> 원하지 않는 곳은 지나지 않도록 함</a:t>
            </a:r>
            <a:r>
              <a:rPr lang="en-US" altLang="ko-KR" b="1"/>
              <a:t>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7461658"/>
      </p:ext>
    </p:extLst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다익스트라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실제 </a:t>
            </a:r>
            <a:r>
              <a:rPr lang="en-US" altLang="ko-KR"/>
              <a:t>GPS</a:t>
            </a:r>
            <a:r>
              <a:rPr lang="ko-KR" altLang="en-US"/>
              <a:t> 값으로 거리를 구하였다  </a:t>
            </a:r>
            <a:r>
              <a:rPr lang="en-US" altLang="ko-KR"/>
              <a:t>-&gt;</a:t>
            </a:r>
            <a:r>
              <a:rPr lang="ko-KR" altLang="en-US"/>
              <a:t> 경로추출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사용자의 실시간 위치와 주변노드 간의 거리계산해서 </a:t>
            </a:r>
            <a:r>
              <a:rPr lang="en-US" altLang="ko-KR"/>
              <a:t>-&gt;</a:t>
            </a:r>
            <a:r>
              <a:rPr lang="ko-KR" altLang="en-US"/>
              <a:t> 경로안내를 위함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-&gt;</a:t>
            </a:r>
            <a:r>
              <a:rPr lang="ko-KR" altLang="en-US" b="1">
                <a:solidFill>
                  <a:schemeClr val="dk1"/>
                </a:solidFill>
              </a:rPr>
              <a:t> 경로 추출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D7B8048E-A779-4852-B740-6BEB9B0893B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554806"/>
      </p:ext>
    </p:extLst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위험지역 도착해서 </a:t>
            </a:r>
            <a:r>
              <a:rPr lang="en-US" altLang="ko-KR"/>
              <a:t>-&gt;</a:t>
            </a:r>
            <a:r>
              <a:rPr lang="ko-KR" altLang="en-US"/>
              <a:t> 음성아내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방위각 계산 </a:t>
            </a:r>
            <a:r>
              <a:rPr lang="en-US" altLang="ko-KR"/>
              <a:t>-&gt;</a:t>
            </a:r>
            <a:r>
              <a:rPr lang="ko-KR" altLang="en-US"/>
              <a:t> 시각장애인이 올바르게 길을 못가기 때문에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>→ 현위치에서 다음 노드까지의 거리계산, 도착지까지의 거리계산 등에 사용</a:t>
            </a:r>
            <a:endParaRPr lang="ko-KR" altLang="en-US">
              <a:latin typeface="맑은 고딕"/>
              <a:ea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D7B8048E-A779-4852-B740-6BEB9B0893B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530429"/>
      </p:ext>
    </p:extLst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위험지역 도착해서 </a:t>
            </a:r>
            <a:r>
              <a:rPr lang="en-US" altLang="ko-KR"/>
              <a:t>-&gt;</a:t>
            </a:r>
            <a:r>
              <a:rPr lang="ko-KR" altLang="en-US"/>
              <a:t> 음성아내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방위각 계산 </a:t>
            </a:r>
            <a:r>
              <a:rPr lang="en-US" altLang="ko-KR"/>
              <a:t>-&gt;</a:t>
            </a:r>
            <a:r>
              <a:rPr lang="ko-KR" altLang="en-US"/>
              <a:t> 시각장애인이 올바르게 길을 못가기 때문에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marL="0" lvl="0" indent="0">
              <a:buNone/>
              <a:defRPr/>
            </a:pPr>
            <a:r>
              <a:rPr lang="ko-KR" altLang="en-US">
                <a:latin typeface="맑은 고딕"/>
                <a:ea typeface="맑은 고딕"/>
              </a:rPr>
              <a:t>→ 현위치에서 다음 노드까지의 거리계산, 도착지까지의 거리계산 등에 사용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44745303"/>
      </p:ext>
    </p:extLst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rgbClr val="3057b9"/>
                </a:solidFill>
              </a:rPr>
              <a:t>-</a:t>
            </a:r>
            <a:r>
              <a:rPr lang="ko-KR" altLang="en-US" b="1">
                <a:solidFill>
                  <a:srgbClr val="3057b9"/>
                </a:solidFill>
              </a:rPr>
              <a:t> </a:t>
            </a:r>
            <a:r>
              <a:rPr lang="en-US" altLang="ko-KR" b="1">
                <a:solidFill>
                  <a:srgbClr val="3057b9"/>
                </a:solidFill>
              </a:rPr>
              <a:t>Tread</a:t>
            </a:r>
            <a:r>
              <a:rPr lang="ko-KR" altLang="en-US" b="1">
                <a:solidFill>
                  <a:srgbClr val="3057b9"/>
                </a:solidFill>
              </a:rPr>
              <a:t>통신 </a:t>
            </a:r>
            <a:r>
              <a:rPr lang="en-US" altLang="ko-KR" b="1">
                <a:solidFill>
                  <a:schemeClr val="dk1"/>
                </a:solidFill>
              </a:rPr>
              <a:t>:</a:t>
            </a:r>
            <a:r>
              <a:rPr lang="ko-KR" altLang="en-US" b="1">
                <a:solidFill>
                  <a:schemeClr val="dk1"/>
                </a:solidFill>
              </a:rPr>
              <a:t> t1_main(경로 안내)</a:t>
            </a:r>
            <a:r>
              <a:rPr lang="en-US" altLang="ko-KR" b="1">
                <a:solidFill>
                  <a:schemeClr val="dk1"/>
                </a:solidFill>
              </a:rPr>
              <a:t>,</a:t>
            </a:r>
            <a:r>
              <a:rPr lang="ko-KR" altLang="en-US" b="1">
                <a:solidFill>
                  <a:schemeClr val="dk1"/>
                </a:solidFill>
              </a:rPr>
              <a:t> t2_main(</a:t>
            </a:r>
            <a:r>
              <a:rPr lang="en-US" altLang="ko-KR" b="1">
                <a:solidFill>
                  <a:schemeClr val="dk1"/>
                </a:solidFill>
              </a:rPr>
              <a:t>GPS</a:t>
            </a:r>
            <a:r>
              <a:rPr lang="ko-KR" altLang="en-US" b="1">
                <a:solidFill>
                  <a:schemeClr val="dk1"/>
                </a:solidFill>
              </a:rPr>
              <a:t> 수신) 함수는 각각 별도의 스레드	     로 실행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ko-KR" altLang="en-US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4414912"/>
      </p:ext>
    </p:extLst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marL="0" lvl="0" indent="0">
              <a:buFont typeface="Wingdings"/>
              <a:buNone/>
              <a:defRPr/>
            </a:pPr>
            <a:r>
              <a:rPr lang="en-US" altLang="ko-KR" b="1">
                <a:solidFill>
                  <a:srgbClr val="3057b9"/>
                </a:solidFill>
              </a:rPr>
              <a:t>-</a:t>
            </a:r>
            <a:r>
              <a:rPr lang="ko-KR" altLang="en-US" b="1">
                <a:solidFill>
                  <a:srgbClr val="3057b9"/>
                </a:solidFill>
              </a:rPr>
              <a:t> </a:t>
            </a:r>
            <a:r>
              <a:rPr lang="en-US" altLang="ko-KR" b="1">
                <a:solidFill>
                  <a:srgbClr val="3057b9"/>
                </a:solidFill>
              </a:rPr>
              <a:t>LifoQueue</a:t>
            </a:r>
            <a:r>
              <a:rPr lang="ko-KR" altLang="en-US" b="1">
                <a:solidFill>
                  <a:srgbClr val="3057b9"/>
                </a:solidFill>
              </a:rPr>
              <a:t> </a:t>
            </a:r>
            <a:r>
              <a:rPr lang="en-US" altLang="ko-KR" b="1">
                <a:solidFill>
                  <a:schemeClr val="dk1"/>
                </a:solidFill>
              </a:rPr>
              <a:t>:</a:t>
            </a:r>
            <a:r>
              <a:rPr lang="ko-KR" altLang="en-US" b="1">
                <a:solidFill>
                  <a:schemeClr val="dk1"/>
                </a:solidFill>
              </a:rPr>
              <a:t> 최신 </a:t>
            </a:r>
            <a:r>
              <a:rPr lang="en-US" altLang="ko-KR" b="1">
                <a:solidFill>
                  <a:schemeClr val="dk1"/>
                </a:solidFill>
              </a:rPr>
              <a:t>GPS</a:t>
            </a:r>
            <a:r>
              <a:rPr lang="ko-KR" altLang="en-US" b="1">
                <a:solidFill>
                  <a:schemeClr val="dk1"/>
                </a:solidFill>
              </a:rPr>
              <a:t> 좌표 사용을 위함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ko-KR" altLang="en-US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4185386"/>
      </p:ext>
    </p:extLst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영상을 실외에서 어떻게 하는지 보여주기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D7B8048E-A779-4852-B740-6BEB9B0893B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264636"/>
      </p:ext>
    </p:extLst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D7B8048E-A779-4852-B740-6BEB9B0893B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64659"/>
      </p:ext>
    </p:extLst>
  </p:cSld>
  <p:clrMapOvr>
    <a:masterClrMapping/>
  </p:clrMapOvr>
</p:notes>
</file>

<file path=ppt/notesSlides/notesSlide2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en-US" altLang="ko-KR" b="1"/>
              <a:t>LIFO </a:t>
            </a:r>
            <a:r>
              <a:rPr lang="ko-KR" altLang="en-US" b="1"/>
              <a:t>로 뭘 극보하고</a:t>
            </a:r>
            <a:endParaRPr lang="ko-KR" altLang="en-US" b="1"/>
          </a:p>
          <a:p>
            <a:pPr lvl="0">
              <a:defRPr/>
            </a:pPr>
            <a:r>
              <a:rPr lang="en-US" altLang="ko-KR" b="1"/>
              <a:t>THREAD</a:t>
            </a:r>
            <a:r>
              <a:rPr lang="ko-KR" altLang="en-US" b="1"/>
              <a:t> 통신으로 뭘 했느지</a:t>
            </a:r>
            <a:endParaRPr lang="ko-KR" altLang="en-US" b="1"/>
          </a:p>
          <a:p>
            <a:pPr lvl="0">
              <a:defRPr/>
            </a:pPr>
            <a:r>
              <a:rPr lang="ko-KR" altLang="en-US" b="1"/>
              <a:t>그리고 </a:t>
            </a:r>
            <a:r>
              <a:rPr lang="en-US" altLang="ko-KR" b="1"/>
              <a:t>clear</a:t>
            </a:r>
            <a:r>
              <a:rPr lang="ko-KR" altLang="en-US" b="1"/>
              <a:t>해준거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ko-KR" altLang="en-US" b="1"/>
              <a:t>처음에 </a:t>
            </a:r>
            <a:r>
              <a:rPr lang="en-US" altLang="ko-KR" b="1"/>
              <a:t>queue</a:t>
            </a:r>
            <a:r>
              <a:rPr lang="ko-KR" altLang="en-US" b="1"/>
              <a:t>생각했다가</a:t>
            </a:r>
            <a:endParaRPr lang="ko-KR" altLang="en-US" b="1"/>
          </a:p>
          <a:p>
            <a:pPr lvl="0">
              <a:defRPr/>
            </a:pPr>
            <a:r>
              <a:rPr lang="en-US" altLang="ko-KR" b="1"/>
              <a:t>stack </a:t>
            </a:r>
            <a:r>
              <a:rPr lang="ko-KR" altLang="en-US" b="1"/>
              <a:t>생각했다가</a:t>
            </a:r>
            <a:r>
              <a:rPr lang="en-US" altLang="ko-KR" b="1"/>
              <a:t>..</a:t>
            </a:r>
            <a:endParaRPr lang="en-US" altLang="ko-KR" b="1"/>
          </a:p>
          <a:p>
            <a:pPr lvl="0">
              <a:defRPr/>
            </a:pPr>
            <a:r>
              <a:rPr lang="en-US" altLang="ko-KR" b="1"/>
              <a:t>lifoqueue</a:t>
            </a:r>
            <a:r>
              <a:rPr lang="ko-KR" altLang="en-US" b="1"/>
              <a:t>로 한이유는 </a:t>
            </a:r>
            <a:r>
              <a:rPr lang="en-US" altLang="ko-KR" b="1"/>
              <a:t>stack</a:t>
            </a:r>
            <a:r>
              <a:rPr lang="ko-KR" altLang="en-US" b="1"/>
              <a:t>으로하면 </a:t>
            </a:r>
            <a:r>
              <a:rPr lang="en-US" altLang="ko-KR" b="1"/>
              <a:t>thread</a:t>
            </a:r>
            <a:r>
              <a:rPr lang="ko-KR" altLang="en-US" b="1"/>
              <a:t>에서 충돌이 일어남</a:t>
            </a:r>
            <a:r>
              <a:rPr lang="en-US" altLang="ko-KR" b="1"/>
              <a:t>...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ko-KR" altLang="en-US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620196"/>
      </p:ext>
    </p:extLst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터치 없는 음성 인터페이스: 기기는 터치 없이 음성으로만 송수신이 가능하여 시각 장애인들이 편리하게 사용할 수 있습니다.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간편한 음성 명령으로 목적지 설정: 사용자는 간단한 음성 명령으로 목적지를 설정할 수 있습니다. 예를 들어, "도서관으로 가줘"와 같은 명령을 통해 목적지를 설정할 수 있습니다.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9550353"/>
      </p:ext>
    </p:extLst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위험 지역 진입 알림: 횡단보도와 같은 위험 지역에 진입할 때, 기기는 사용자에게 알림을 제공하여 사고를 예방합니다.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4207960"/>
      </p:ext>
    </p:extLst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위험 지역 진입 알림: 횡단보도와 같은 위험 지역에 진입할 때, 기기는 사용자에게 알림을 제공하여 사고를 예방합니다.</a:t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D7B8048E-A779-4852-B740-6BEB9B0893B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479474"/>
      </p:ext>
    </p:extLst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D7B8048E-A779-4852-B740-6BEB9B0893B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035503"/>
      </p:ext>
    </p:extLst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/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여기서 아대그림도 추가하고</a:t>
            </a:r>
            <a:r>
              <a:rPr lang="en-US" altLang="ko-KR"/>
              <a:t>,</a:t>
            </a:r>
            <a:r>
              <a:rPr lang="ko-KR" altLang="en-US"/>
              <a:t> 이런식으로 임베디드 부분도 나타내면 좋다</a:t>
            </a:r>
            <a:r>
              <a:rPr lang="en-US" altLang="ko-KR"/>
              <a:t>.</a:t>
            </a:r>
            <a:r>
              <a:rPr lang="ko-KR" altLang="en-US"/>
              <a:t> 블록다이어그럼으로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추가적으로 원격</a:t>
            </a:r>
            <a:r>
              <a:rPr lang="en-US" altLang="ko-KR"/>
              <a:t>PC</a:t>
            </a:r>
            <a:r>
              <a:rPr lang="ko-KR" altLang="en-US"/>
              <a:t>간의 통신을 어떤식으로 하는지 간단하게 화살표를 나눠서</a:t>
            </a:r>
            <a:r>
              <a:rPr lang="en-US" altLang="ko-KR"/>
              <a:t>,,</a:t>
            </a:r>
            <a:br>
              <a:rPr lang="ko-KR" altLang="en-US"/>
            </a:br>
            <a:r>
              <a:rPr lang="ko-KR" altLang="en-US"/>
              <a:t>즉 화살표 여러개해서 </a:t>
            </a:r>
            <a:r>
              <a:rPr lang="en-US" altLang="ko-KR"/>
              <a:t>“A</a:t>
            </a:r>
            <a:r>
              <a:rPr lang="ko-KR" altLang="en-US"/>
              <a:t> 가줘</a:t>
            </a:r>
            <a:r>
              <a:rPr lang="en-US" altLang="ko-KR"/>
              <a:t>” and “A”, “</a:t>
            </a:r>
            <a:r>
              <a:rPr lang="ko-KR" altLang="en-US"/>
              <a:t>최종노드</a:t>
            </a:r>
            <a:r>
              <a:rPr lang="en-US" altLang="ko-KR"/>
              <a:t>”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/>
            <a:fld id="{D7B8048E-A779-4852-B740-6BEB9B0893B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812458"/>
      </p:ext>
    </p:extLst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자연어 처리AI 모델 설명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개체명 인식AI의 모델의 후보군에는 두 후보가 있었음.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transformer와RNN 모델 이 때, transformer는 대규모의 데이터셋을 필요로 하므로 해당 프로젝트에서 쓰기에 적합하지 않았음. 따라서RNN 모델이 적합하였는데 이 때, 기존RNN 모델의Vanishing Gradient 문제를 해결하고 단 방향의 학습 패턴을 극복하는 양방향LSTM 모델을 사용하게 되었음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시각 장애인 보행에 필요한 목적지 및 회피지를 대응하는 동사를 다르게 적용하여 분류되는 자연어 처리AI 모델을 구현함.  </a:t>
            </a:r>
            <a:endParaRPr xmlns:mc="http://schemas.openxmlformats.org/markup-compatibility/2006" xmlns:hp="http://schemas.haansoft.com/office/presentation/8.0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endParaRPr xmlns:mc="http://schemas.openxmlformats.org/markup-compatibility/2006" xmlns:hp="http://schemas.haansoft.com/office/presentation/8.0" lang="ko-KR" altLang="en-US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  <a:p>
            <a:pPr lvl="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xmlns:mc="http://schemas.openxmlformats.org/markup-compatibility/2006" xmlns:hp="http://schemas.haansoft.com/office/presentation/8.0" lang="ko-KR" altLang="en-US" sz="600" b="0" i="0" u="none" strike="noStrike" baseline="0" mc:Ignorable="hp" hp:hslEmbossed="0">
                <a:latin typeface="맑은 고딕"/>
                <a:ea typeface="맑은 고딕"/>
                <a:cs typeface="맑은 고딕"/>
              </a:rPr>
              <a:t>정확도를 높이기 위해서 </a:t>
            </a:r>
            <a:endParaRPr xmlns:mc="http://schemas.openxmlformats.org/markup-compatibility/2006" xmlns:hp="http://schemas.haansoft.com/office/presentation/8.0" lang="ko-KR" altLang="en-US" sz="600" b="0" i="0" u="none" strike="noStrike" baseline="0" mc:Ignorable="hp" hp:hslEmbossed="0"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ko-KR" altLang="en-US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14483"/>
      </p:ext>
    </p:extLst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p>
            <a:pPr lvl="0"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p>
            <a:pPr lvl="0">
              <a:defRPr/>
            </a:pPr>
            <a:r>
              <a:rPr lang="ko-KR" altLang="en-US"/>
              <a:t>우리가 만든 </a:t>
            </a:r>
            <a:r>
              <a:rPr lang="en-US" altLang="ko-KR"/>
              <a:t>AI</a:t>
            </a:r>
            <a:r>
              <a:rPr lang="ko-KR" altLang="en-US"/>
              <a:t>와 사용하는 </a:t>
            </a:r>
            <a:r>
              <a:rPr lang="en-US" altLang="ko-KR"/>
              <a:t>AI</a:t>
            </a:r>
            <a:r>
              <a:rPr lang="ko-KR" altLang="en-US"/>
              <a:t>를 구분해서 나타내라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우리가 뭘만든지</a:t>
            </a:r>
            <a:r>
              <a:rPr lang="en-US" altLang="ko-KR"/>
              <a:t>,</a:t>
            </a:r>
            <a:r>
              <a:rPr lang="ko-KR" altLang="en-US"/>
              <a:t> 어떤것을 사용하였는지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pPr lvl="0">
              <a:defRPr/>
            </a:pPr>
            <a:fld id="{D7B8048E-A779-4852-B740-6BEB9B0893BF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60021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jpe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3.jpeg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32BE21F-33B5-4748-A7AE-A31A725B6651}"/>
              </a:ext>
            </a:extLst>
          </p:cNvPr>
          <p:cNvSpPr txBox="1"/>
          <p:nvPr userDrawn="1"/>
        </p:nvSpPr>
        <p:spPr>
          <a:xfrm>
            <a:off x="0" y="611264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20" dirty="0">
                <a:solidFill>
                  <a:schemeClr val="bg1"/>
                </a:solidFill>
              </a:rPr>
              <a:t>2023</a:t>
            </a:r>
            <a:r>
              <a:rPr lang="ko-KR" altLang="en-US" sz="2400" b="1" spc="20" dirty="0">
                <a:solidFill>
                  <a:schemeClr val="bg1"/>
                </a:solidFill>
              </a:rPr>
              <a:t>년 캡스톤디자인</a:t>
            </a:r>
            <a:r>
              <a:rPr lang="en-US" altLang="ko-KR" sz="2400" b="1" spc="20" dirty="0">
                <a:solidFill>
                  <a:schemeClr val="bg1"/>
                </a:solidFill>
              </a:rPr>
              <a:t>2 </a:t>
            </a:r>
            <a:r>
              <a:rPr lang="ko-KR" altLang="en-US" sz="2400" b="1" spc="20" dirty="0">
                <a:solidFill>
                  <a:schemeClr val="bg1"/>
                </a:solidFill>
              </a:rPr>
              <a:t>결과발표회</a:t>
            </a:r>
            <a:endParaRPr lang="en-US" altLang="ko-KR" sz="2400" b="1" spc="20" dirty="0">
              <a:solidFill>
                <a:schemeClr val="bg1"/>
              </a:solidFill>
            </a:endParaRPr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77F36FD4-A224-4ABC-8A0B-0A77084284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2276872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35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ko-KR" altLang="en-US" dirty="0"/>
              <a:t>작품명을 적으세요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EB452F-1A64-4670-85B6-E2EA0BEA0F6B}"/>
              </a:ext>
            </a:extLst>
          </p:cNvPr>
          <p:cNvSpPr txBox="1"/>
          <p:nvPr userDrawn="1"/>
        </p:nvSpPr>
        <p:spPr>
          <a:xfrm>
            <a:off x="107504" y="3816474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팀명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B45F04-A0C5-4ED5-809D-BD43496553A7}"/>
              </a:ext>
            </a:extLst>
          </p:cNvPr>
          <p:cNvSpPr txBox="1"/>
          <p:nvPr userDrawn="1"/>
        </p:nvSpPr>
        <p:spPr>
          <a:xfrm>
            <a:off x="107504" y="4298167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팀원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9" name="텍스트 개체 틀 9">
            <a:extLst>
              <a:ext uri="{FF2B5EF4-FFF2-40B4-BE49-F238E27FC236}">
                <a16:creationId xmlns:a16="http://schemas.microsoft.com/office/drawing/2014/main" id="{8AEC7492-2AEB-4459-8501-EEAF11E1C6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94114" y="47553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8285C-12F8-4784-936C-BD1C8AB4F09A}"/>
              </a:ext>
            </a:extLst>
          </p:cNvPr>
          <p:cNvSpPr txBox="1"/>
          <p:nvPr userDrawn="1"/>
        </p:nvSpPr>
        <p:spPr>
          <a:xfrm>
            <a:off x="107504" y="4755367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spc="20" dirty="0">
                <a:solidFill>
                  <a:schemeClr val="bg1"/>
                </a:solidFill>
              </a:rPr>
              <a:t>지도교수님</a:t>
            </a:r>
            <a:r>
              <a:rPr lang="en-US" altLang="ko-KR" sz="2400" b="1" spc="20" dirty="0">
                <a:solidFill>
                  <a:schemeClr val="bg1"/>
                </a:solidFill>
              </a:rPr>
              <a:t>:</a:t>
            </a:r>
          </a:p>
        </p:txBody>
      </p:sp>
      <p:sp>
        <p:nvSpPr>
          <p:cNvPr id="13" name="텍스트 개체 틀 9">
            <a:extLst>
              <a:ext uri="{FF2B5EF4-FFF2-40B4-BE49-F238E27FC236}">
                <a16:creationId xmlns:a16="http://schemas.microsoft.com/office/drawing/2014/main" id="{03470ADE-75B4-4530-9C54-DFD8685F7B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94114" y="3816474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86A2C7FD-C2CE-4F44-8CB2-90A18ACF012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94114" y="4298167"/>
            <a:ext cx="6854599" cy="4514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2990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66F6588-AD97-4203-B113-A207DB37F3C8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2023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2740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3777" y="1196752"/>
            <a:ext cx="8424936" cy="518457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Pct val="80000"/>
              <a:buFont typeface="맑은 고딕" panose="020B0503020000020004" pitchFamily="50" charset="-127"/>
              <a:buChar char="■"/>
              <a:defRPr sz="2400" b="1">
                <a:solidFill>
                  <a:schemeClr val="tx1"/>
                </a:solidFill>
              </a:defRPr>
            </a:lvl1pPr>
            <a:lvl2pPr marL="742950" indent="-285750">
              <a:buSzPct val="80000"/>
              <a:buFont typeface="맑은 고딕" panose="020B0503020000020004" pitchFamily="50" charset="-127"/>
              <a:buChar char="▶"/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</p:txBody>
      </p:sp>
      <p:sp>
        <p:nvSpPr>
          <p:cNvPr id="7" name="평행 사변형 6"/>
          <p:cNvSpPr/>
          <p:nvPr userDrawn="1"/>
        </p:nvSpPr>
        <p:spPr>
          <a:xfrm>
            <a:off x="7359774" y="130340"/>
            <a:ext cx="956642" cy="288032"/>
          </a:xfrm>
          <a:prstGeom prst="parallelogram">
            <a:avLst>
              <a:gd name="adj" fmla="val 10651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텍스트 개체 틀 9"/>
          <p:cNvSpPr>
            <a:spLocks noGrp="1"/>
          </p:cNvSpPr>
          <p:nvPr>
            <p:ph type="body" sz="quarter" idx="13" hasCustomPrompt="1"/>
          </p:nvPr>
        </p:nvSpPr>
        <p:spPr>
          <a:xfrm>
            <a:off x="323850" y="523147"/>
            <a:ext cx="8424863" cy="5540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rgbClr val="004C86"/>
                </a:solidFill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454478" y="71893"/>
            <a:ext cx="758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4C86"/>
                </a:solidFill>
              </a:defRPr>
            </a:lvl1pPr>
          </a:lstStyle>
          <a:p>
            <a:fld id="{1E33FF7C-8566-45B7-B9A1-9079E74E472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DE8696-1D13-4681-8FE3-B7E85A6ED9BD}"/>
              </a:ext>
            </a:extLst>
          </p:cNvPr>
          <p:cNvSpPr txBox="1"/>
          <p:nvPr userDrawn="1"/>
        </p:nvSpPr>
        <p:spPr>
          <a:xfrm>
            <a:off x="266378" y="6487244"/>
            <a:ext cx="2627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2023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년 </a:t>
            </a:r>
            <a:r>
              <a:rPr lang="ko-KR" altLang="en-US" sz="1100" b="1" spc="20" dirty="0" err="1">
                <a:solidFill>
                  <a:srgbClr val="004C86"/>
                </a:solidFill>
                <a:latin typeface="+mn-ea"/>
                <a:ea typeface="+mn-ea"/>
              </a:rPr>
              <a:t>캡스톤디자인</a:t>
            </a:r>
            <a:r>
              <a:rPr lang="en-US" altLang="ko-KR" sz="1100" b="1" spc="20" dirty="0">
                <a:solidFill>
                  <a:srgbClr val="004C86"/>
                </a:solidFill>
                <a:latin typeface="+mn-ea"/>
                <a:ea typeface="+mn-ea"/>
              </a:rPr>
              <a:t>2 </a:t>
            </a:r>
            <a:r>
              <a:rPr lang="ko-KR" altLang="en-US" sz="1100" b="1" spc="20" dirty="0">
                <a:solidFill>
                  <a:srgbClr val="004C86"/>
                </a:solidFill>
                <a:latin typeface="+mn-ea"/>
                <a:ea typeface="+mn-ea"/>
              </a:rPr>
              <a:t>결과발표회</a:t>
            </a:r>
            <a:endParaRPr lang="en-US" altLang="ko-KR" sz="1100" b="1" spc="20" dirty="0">
              <a:solidFill>
                <a:srgbClr val="004C86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17003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8666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Relationship Id="rId3" Type="http://schemas.openxmlformats.org/officeDocument/2006/relationships/image" Target="../media/image4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.png"  /><Relationship Id="rId4" Type="http://schemas.openxmlformats.org/officeDocument/2006/relationships/image" Target="../media/image2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.png"  /><Relationship Id="rId4" Type="http://schemas.openxmlformats.org/officeDocument/2006/relationships/image" Target="../media/image2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.png"  /><Relationship Id="rId4" Type="http://schemas.openxmlformats.org/officeDocument/2006/relationships/image" Target="../media/image2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9.png"  /><Relationship Id="rId4" Type="http://schemas.openxmlformats.org/officeDocument/2006/relationships/image" Target="../media/image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0.png"  /><Relationship Id="rId4" Type="http://schemas.openxmlformats.org/officeDocument/2006/relationships/image" Target="../media/image9.png"  /><Relationship Id="rId5" Type="http://schemas.openxmlformats.org/officeDocument/2006/relationships/image" Target="../media/image31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2.png"  /><Relationship Id="rId4" Type="http://schemas.openxmlformats.org/officeDocument/2006/relationships/image" Target="../media/image33.png"  /><Relationship Id="rId5" Type="http://schemas.openxmlformats.org/officeDocument/2006/relationships/image" Target="../media/image34.png"  /><Relationship Id="rId6" Type="http://schemas.openxmlformats.org/officeDocument/2006/relationships/image" Target="../media/image9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5.png"  /><Relationship Id="rId4" Type="http://schemas.openxmlformats.org/officeDocument/2006/relationships/image" Target="../media/image9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36.png"  /><Relationship Id="rId4" Type="http://schemas.openxmlformats.org/officeDocument/2006/relationships/image" Target="../media/image9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9.png"  /><Relationship Id="rId4" Type="http://schemas.openxmlformats.org/officeDocument/2006/relationships/image" Target="../media/image37.png"  /><Relationship Id="rId5" Type="http://schemas.openxmlformats.org/officeDocument/2006/relationships/image" Target="../media/image3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3.xml"  /><Relationship Id="rId3" Type="http://schemas.openxmlformats.org/officeDocument/2006/relationships/hyperlink" Target="https://youtu.be/owWRlX-GzAE" TargetMode="External" /><Relationship Id="rId4" Type="http://schemas.openxmlformats.org/officeDocument/2006/relationships/image" Target="../media/image9.png"  /><Relationship Id="rId5" Type="http://schemas.openxmlformats.org/officeDocument/2006/relationships/video" Target="file:///C:/Users/jml21/Desktop/&#52897;&#49828;&#53668;/4-1/&#50689;&#49345;/&#50756;&#49457;&#50689;&#49345;(5.26).mp4" TargetMode="External" /><Relationship Id="rId6" Type="http://schemas.microsoft.com/office/2007/relationships/media" Target="file:///C:\Users\jml21\Desktop\&#52897;&#49828;&#53668;\4-1\&#50689;&#49345;\&#50756;&#49457;&#50689;&#49345;(5.26).mp4" TargetMode="External" /><Relationship Id="rId7" Type="http://schemas.openxmlformats.org/officeDocument/2006/relationships/image" Target="../media/image41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0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Relationship Id="rId5" Type="http://schemas.openxmlformats.org/officeDocument/2006/relationships/image" Target="../media/image46.png"  /><Relationship Id="rId6" Type="http://schemas.openxmlformats.org/officeDocument/2006/relationships/image" Target="../media/image9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7.png"  /><Relationship Id="rId3" Type="http://schemas.openxmlformats.org/officeDocument/2006/relationships/image" Target="../media/image48.png"  /><Relationship Id="rId4" Type="http://schemas.openxmlformats.org/officeDocument/2006/relationships/image" Target="../media/image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0.png"  /><Relationship Id="rId4" Type="http://schemas.openxmlformats.org/officeDocument/2006/relationships/image" Target="../media/image9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1.jpeg"  /><Relationship Id="rId4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9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2.png"  /><Relationship Id="rId4" Type="http://schemas.openxmlformats.org/officeDocument/2006/relationships/image" Target="../media/image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3.xml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9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Select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4016" y="3429000"/>
            <a:ext cx="7020272" cy="3174332"/>
          </a:xfrm>
          <a:prstGeom prst="rect">
            <a:avLst/>
          </a:prstGeom>
        </p:spPr>
      </p:pic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3850" y="2060848"/>
            <a:ext cx="8424863" cy="115212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xmlns:mc="http://schemas.openxmlformats.org/markup-compatibility/2006" xmlns:hp="http://schemas.haansoft.com/office/presentation/8.0" lang="ko" sz="38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시각 장애인 맞춤형 </a:t>
            </a:r>
            <a:br>
              <a:rPr xmlns:mc="http://schemas.openxmlformats.org/markup-compatibility/2006" xmlns:hp="http://schemas.haansoft.com/office/presentation/8.0" lang="ko" sz="38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</a:br>
            <a:r>
              <a:rPr xmlns:mc="http://schemas.openxmlformats.org/markup-compatibility/2006" xmlns:hp="http://schemas.haansoft.com/office/presentation/8.0" lang="ko" sz="3800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내비게이션 기기</a:t>
            </a:r>
            <a:endParaRPr xmlns:mc="http://schemas.openxmlformats.org/markup-compatibility/2006" xmlns:hp="http://schemas.haansoft.com/office/presentation/8.0" lang="ko-KR" altLang="en-US" sz="3800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95411" y="4392538"/>
            <a:ext cx="8353177" cy="1052686"/>
          </a:xfrm>
        </p:spPr>
        <p:txBody>
          <a:bodyPr vert="horz" wrap="square" lIns="91440" tIns="45720" rIns="91440" bIns="45720" anchor="t">
            <a:noAutofit/>
          </a:bodyPr>
          <a:lstStyle/>
          <a:p>
            <a:pPr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팀명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:</a:t>
            </a:r>
            <a:r>
              <a:rPr lang="ko-KR" altLang="en-US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</a:t>
            </a:r>
            <a:r>
              <a:rPr lang="ko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파이리눅스</a:t>
            </a:r>
            <a:endParaRPr lang="ko" sz="2200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ko-KR" altLang="en-US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팀원 </a:t>
            </a:r>
            <a:r>
              <a:rPr lang="en-US" altLang="ko-KR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:</a:t>
            </a:r>
            <a:r>
              <a:rPr lang="ko-KR" altLang="en-US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김동진</a:t>
            </a:r>
            <a:r>
              <a:rPr lang="en-US" altLang="ko-KR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,</a:t>
            </a:r>
            <a:r>
              <a:rPr lang="ko-KR" altLang="en-US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박주형</a:t>
            </a:r>
            <a:r>
              <a:rPr lang="en-US" altLang="ko-KR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,</a:t>
            </a:r>
            <a:r>
              <a:rPr lang="ko-KR" altLang="en-US" sz="2200">
                <a:solidFill>
                  <a:schemeClr val="bg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이종민</a:t>
            </a:r>
            <a:endParaRPr lang="ko-KR" altLang="en-US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 lvl="0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endParaRPr lang="ko-KR" altLang="en-US">
              <a:solidFill>
                <a:schemeClr val="bg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1144700" y="6001899"/>
            <a:ext cx="6854599" cy="45143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2024</a:t>
            </a:r>
            <a:r>
              <a:rPr lang="ko-KR" altLang="en-US" sz="2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년 캡스톤디자인</a:t>
            </a:r>
            <a:r>
              <a:rPr lang="en-US" altLang="ko-KR" sz="2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  <a:r>
              <a:rPr lang="ko-KR" altLang="en-US" sz="2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결과발표회</a:t>
            </a:r>
            <a:endParaRPr lang="ko-KR" altLang="en-US" sz="200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2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2411760" y="3356992"/>
            <a:ext cx="4320480" cy="504056"/>
          </a:xfrm>
        </p:spPr>
        <p:txBody>
          <a:bodyPr vert="horz" wrap="square" lIns="91440" tIns="45720" rIns="91440" bIns="45720" anchor="t">
            <a:noAutofit/>
          </a:bodyPr>
          <a:lstStyle/>
          <a:p>
            <a:pPr lvl="0" algn="ctr">
              <a:lnSpc>
                <a:spcPct val="13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-</a:t>
            </a:r>
            <a:r>
              <a:rPr xmlns:mc="http://schemas.openxmlformats.org/markup-compatibility/2006" xmlns:hp="http://schemas.haansoft.com/office/presentation/8.0" lang="ko-KR" altLang="en-US" mc:Ignorable="hp" hp:hslEmbossed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시제품 제작형 </a:t>
            </a:r>
            <a:r>
              <a:rPr xmlns:mc="http://schemas.openxmlformats.org/markup-compatibility/2006" xmlns:hp="http://schemas.haansoft.com/office/presentation/8.0" lang="en-US" altLang="ko-KR" mc:Ignorable="hp" hp:hslEmbossed="0">
                <a:solidFill>
                  <a:srgbClr val="ff0000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-</a:t>
            </a:r>
            <a:endParaRPr xmlns:mc="http://schemas.openxmlformats.org/markup-compatibility/2006" xmlns:hp="http://schemas.haansoft.com/office/presentation/8.0" lang="en-US" altLang="ko-KR" mc:Ignorable="hp" hp:hslEmbossed="0">
              <a:solidFill>
                <a:srgbClr val="ff0000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060453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539552" y="1916832"/>
            <a:ext cx="2736304" cy="1080120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Font typeface="Wingdings"/>
              <a:buNone/>
              <a:defRPr/>
            </a:pPr>
            <a:r>
              <a:rPr lang="en-US" altLang="ko-KR" sz="27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Train set</a:t>
            </a:r>
            <a:endParaRPr lang="en-US" altLang="ko-KR" sz="27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 marL="0" lvl="0" indent="0" algn="ctr">
              <a:buFont typeface="Wingdings"/>
              <a:buNone/>
              <a:defRPr/>
            </a:pPr>
            <a:r>
              <a:rPr lang="en-US" altLang="ko-KR" sz="20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[14</a:t>
            </a:r>
            <a:r>
              <a:rPr lang="ko-KR" altLang="en-US" sz="20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개 대학교</a:t>
            </a:r>
            <a:r>
              <a:rPr lang="en-US" altLang="ko-KR" sz="20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]</a:t>
            </a:r>
            <a:endParaRPr lang="en-US" altLang="ko-KR" sz="20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611560" y="3789040"/>
            <a:ext cx="2664296" cy="1152127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Font typeface="Wingdings"/>
              <a:buNone/>
              <a:defRPr/>
            </a:pPr>
            <a:r>
              <a:rPr lang="en-US" altLang="ko-KR" sz="27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Test set</a:t>
            </a:r>
            <a:endParaRPr lang="en-US" altLang="ko-KR" sz="2700" b="1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 marL="0" lvl="0" indent="0" algn="ctr">
              <a:buFont typeface="Wingdings"/>
              <a:buNone/>
              <a:defRPr/>
            </a:pPr>
            <a:r>
              <a:rPr lang="en-US" altLang="ko-KR" sz="2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[</a:t>
            </a:r>
            <a:r>
              <a:rPr lang="ko-KR" altLang="en-US" sz="2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한양대 에리카</a:t>
            </a:r>
            <a:r>
              <a:rPr lang="en-US" altLang="ko-KR" sz="20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]</a:t>
            </a:r>
            <a:endParaRPr lang="en-US" altLang="ko-KR" sz="2000" b="1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대각선 방향의 모서리가 둥근 사각형 18"/>
          <p:cNvSpPr/>
          <p:nvPr/>
        </p:nvSpPr>
        <p:spPr>
          <a:xfrm>
            <a:off x="3707904" y="1700808"/>
            <a:ext cx="5040560" cy="64807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226</a:t>
            </a:r>
            <a:r>
              <a:rPr lang="ko-KR" altLang="en-US" b="1">
                <a:solidFill>
                  <a:schemeClr val="dk1"/>
                </a:solidFill>
              </a:rPr>
              <a:t>개 </a:t>
            </a:r>
            <a:r>
              <a:rPr lang="ko-KR" altLang="en-US">
                <a:solidFill>
                  <a:schemeClr val="dk1"/>
                </a:solidFill>
              </a:rPr>
              <a:t>장소명 </a:t>
            </a:r>
            <a:r>
              <a:rPr lang="en-US" altLang="ko-KR">
                <a:solidFill>
                  <a:schemeClr val="dk1"/>
                </a:solidFill>
              </a:rPr>
              <a:t>*</a:t>
            </a:r>
            <a:r>
              <a:rPr lang="ko-KR" altLang="en-US">
                <a:solidFill>
                  <a:schemeClr val="dk1"/>
                </a:solidFill>
              </a:rPr>
              <a:t> </a:t>
            </a:r>
            <a:r>
              <a:rPr lang="en-US" altLang="ko-KR" b="1">
                <a:solidFill>
                  <a:schemeClr val="dk1"/>
                </a:solidFill>
              </a:rPr>
              <a:t>1536</a:t>
            </a:r>
            <a:r>
              <a:rPr lang="ko-KR" altLang="en-US" b="1">
                <a:solidFill>
                  <a:schemeClr val="dk1"/>
                </a:solidFill>
              </a:rPr>
              <a:t>개</a:t>
            </a:r>
            <a:r>
              <a:rPr lang="ko-KR" altLang="en-US">
                <a:solidFill>
                  <a:schemeClr val="dk1"/>
                </a:solidFill>
              </a:rPr>
              <a:t> 문장 구조</a:t>
            </a:r>
            <a:endParaRPr lang="ko-KR" altLang="en-US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en-US" altLang="ko-KR" sz="1600">
                <a:solidFill>
                  <a:schemeClr val="dk1"/>
                </a:solidFill>
              </a:rPr>
              <a:t>ex) </a:t>
            </a:r>
            <a:r>
              <a:rPr lang="ko-KR" altLang="en-US" sz="1600">
                <a:solidFill>
                  <a:schemeClr val="dk1"/>
                </a:solidFill>
              </a:rPr>
              <a:t>장소명 </a:t>
            </a:r>
            <a:r>
              <a:rPr lang="en-US" altLang="ko-KR" sz="1600">
                <a:solidFill>
                  <a:schemeClr val="dk1"/>
                </a:solidFill>
              </a:rPr>
              <a:t>:</a:t>
            </a:r>
            <a:r>
              <a:rPr lang="ko-KR" altLang="en-US" sz="1600">
                <a:solidFill>
                  <a:schemeClr val="dk1"/>
                </a:solidFill>
              </a:rPr>
              <a:t> </a:t>
            </a:r>
            <a:r>
              <a:rPr lang="ko-KR" altLang="en-US" sz="1600" b="1">
                <a:solidFill>
                  <a:schemeClr val="dk2"/>
                </a:solidFill>
              </a:rPr>
              <a:t>도서관</a:t>
            </a:r>
            <a:r>
              <a:rPr lang="en-US" altLang="ko-KR" sz="1600">
                <a:solidFill>
                  <a:schemeClr val="dk1"/>
                </a:solidFill>
              </a:rPr>
              <a:t>,</a:t>
            </a:r>
            <a:r>
              <a:rPr lang="ko-KR" altLang="en-US" sz="1600">
                <a:solidFill>
                  <a:schemeClr val="dk1"/>
                </a:solidFill>
              </a:rPr>
              <a:t> 문자 구조 </a:t>
            </a:r>
            <a:r>
              <a:rPr lang="en-US" altLang="ko-KR" sz="1600">
                <a:solidFill>
                  <a:schemeClr val="dk1"/>
                </a:solidFill>
              </a:rPr>
              <a:t>:</a:t>
            </a:r>
            <a:r>
              <a:rPr lang="ko-KR" altLang="en-US" sz="1600">
                <a:solidFill>
                  <a:schemeClr val="dk1"/>
                </a:solidFill>
              </a:rPr>
              <a:t> </a:t>
            </a:r>
            <a:r>
              <a:rPr lang="ko-KR" altLang="en-US" sz="1600" b="1">
                <a:solidFill>
                  <a:schemeClr val="dk2"/>
                </a:solidFill>
              </a:rPr>
              <a:t>나는</a:t>
            </a:r>
            <a:r>
              <a:rPr lang="en-US" altLang="ko-KR" sz="1600" b="1">
                <a:solidFill>
                  <a:schemeClr val="dk2"/>
                </a:solidFill>
              </a:rPr>
              <a:t>,</a:t>
            </a:r>
            <a:r>
              <a:rPr lang="ko-KR" altLang="en-US" sz="1600" b="1">
                <a:solidFill>
                  <a:schemeClr val="dk2"/>
                </a:solidFill>
              </a:rPr>
              <a:t> 가고싶어</a:t>
            </a:r>
            <a:endParaRPr lang="ko-KR" altLang="en-US" sz="1600" b="1">
              <a:solidFill>
                <a:schemeClr val="dk2"/>
              </a:solidFill>
            </a:endParaRPr>
          </a:p>
        </p:txBody>
      </p:sp>
      <p:sp>
        <p:nvSpPr>
          <p:cNvPr id="20" name="대각선 방향의 모서리가 둥근 사각형 19"/>
          <p:cNvSpPr/>
          <p:nvPr/>
        </p:nvSpPr>
        <p:spPr>
          <a:xfrm>
            <a:off x="3707904" y="2492896"/>
            <a:ext cx="5040560" cy="64807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위 조합으로</a:t>
            </a:r>
            <a:r>
              <a:rPr lang="ko-KR" altLang="en-US" b="1">
                <a:solidFill>
                  <a:schemeClr val="dk1"/>
                </a:solidFill>
              </a:rPr>
              <a:t> 약 </a:t>
            </a:r>
            <a:r>
              <a:rPr lang="en-US" altLang="ko-KR" b="1">
                <a:solidFill>
                  <a:schemeClr val="dk1"/>
                </a:solidFill>
              </a:rPr>
              <a:t>5</a:t>
            </a:r>
            <a:r>
              <a:rPr lang="ko-KR" altLang="en-US" b="1">
                <a:solidFill>
                  <a:schemeClr val="dk1"/>
                </a:solidFill>
              </a:rPr>
              <a:t>만개</a:t>
            </a:r>
            <a:r>
              <a:rPr lang="ko-KR" altLang="en-US">
                <a:solidFill>
                  <a:schemeClr val="dk1"/>
                </a:solidFill>
              </a:rPr>
              <a:t> 데이터 셋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1" name="대각선 방향의 모서리가 둥근 사각형 20"/>
          <p:cNvSpPr/>
          <p:nvPr/>
        </p:nvSpPr>
        <p:spPr>
          <a:xfrm>
            <a:off x="3707904" y="3645024"/>
            <a:ext cx="5040560" cy="64807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캠퍼스의 총 </a:t>
            </a:r>
            <a:r>
              <a:rPr lang="en-US" altLang="ko-KR" b="1">
                <a:solidFill>
                  <a:schemeClr val="dk1"/>
                </a:solidFill>
              </a:rPr>
              <a:t>46</a:t>
            </a:r>
            <a:r>
              <a:rPr lang="ko-KR" altLang="en-US" b="1">
                <a:solidFill>
                  <a:schemeClr val="dk1"/>
                </a:solidFill>
              </a:rPr>
              <a:t>개 건물</a:t>
            </a:r>
            <a:r>
              <a:rPr lang="ko-KR" altLang="en-US">
                <a:solidFill>
                  <a:schemeClr val="dk1"/>
                </a:solidFill>
              </a:rPr>
              <a:t> 활용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22" name="대각선 방향의 모서리가 둥근 사각형 21"/>
          <p:cNvSpPr/>
          <p:nvPr/>
        </p:nvSpPr>
        <p:spPr>
          <a:xfrm>
            <a:off x="3707904" y="4437112"/>
            <a:ext cx="5040560" cy="648072"/>
          </a:xfrm>
          <a:prstGeom prst="round2DiagRect">
            <a:avLst>
              <a:gd name="adj1" fmla="val 16667"/>
              <a:gd name="adj2" fmla="val 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약 </a:t>
            </a:r>
            <a:r>
              <a:rPr lang="en-US" altLang="ko-KR" b="1">
                <a:solidFill>
                  <a:schemeClr val="dk1"/>
                </a:solidFill>
              </a:rPr>
              <a:t>1</a:t>
            </a:r>
            <a:r>
              <a:rPr lang="ko-KR" altLang="en-US" b="1">
                <a:solidFill>
                  <a:schemeClr val="dk1"/>
                </a:solidFill>
              </a:rPr>
              <a:t>만개</a:t>
            </a:r>
            <a:r>
              <a:rPr lang="ko-KR" altLang="en-US">
                <a:solidFill>
                  <a:schemeClr val="dk1"/>
                </a:solidFill>
              </a:rPr>
              <a:t> 테스트 셋 정확도 </a:t>
            </a:r>
            <a:r>
              <a:rPr lang="ko-KR" altLang="en-US" b="1">
                <a:solidFill>
                  <a:schemeClr val="dk1"/>
                </a:solidFill>
              </a:rPr>
              <a:t>약 </a:t>
            </a:r>
            <a:r>
              <a:rPr lang="en-US" altLang="ko-KR" b="1">
                <a:solidFill>
                  <a:schemeClr val="dk1"/>
                </a:solidFill>
              </a:rPr>
              <a:t>92%</a:t>
            </a:r>
            <a:endParaRPr lang="en-US" altLang="ko-KR" b="1">
              <a:solidFill>
                <a:schemeClr val="dk1"/>
              </a:solidFill>
            </a:endParaRPr>
          </a:p>
        </p:txBody>
      </p:sp>
      <p:pic>
        <p:nvPicPr>
          <p:cNvPr id="25" name="그림 24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115616" y="5589240"/>
            <a:ext cx="6912768" cy="648072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sp>
        <p:nvSpPr>
          <p:cNvPr id="26" name="아래쪽 화살표 25"/>
          <p:cNvSpPr/>
          <p:nvPr/>
        </p:nvSpPr>
        <p:spPr>
          <a:xfrm>
            <a:off x="4067944" y="5229200"/>
            <a:ext cx="1008112" cy="2160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8" name="내용 개체 틀 1"/>
          <p:cNvSpPr>
            <a:spLocks noGrp="1"/>
          </p:cNvSpPr>
          <p:nvPr>
            <p:ph idx="1"/>
          </p:nvPr>
        </p:nvSpPr>
        <p:spPr>
          <a:xfrm>
            <a:off x="359531" y="1124744"/>
            <a:ext cx="8424936" cy="5184576"/>
          </a:xfrm>
        </p:spPr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en-US" altLang="ko-KR"/>
              <a:t>AI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데이터 셋</a:t>
            </a:r>
            <a:br>
              <a:rPr lang="ko-KR" altLang="en-US"/>
            </a:b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</p:txBody>
      </p:sp>
      <p:cxnSp>
        <p:nvCxnSpPr>
          <p:cNvPr id="29" name="선 28"/>
          <p:cNvCxnSpPr/>
          <p:nvPr/>
        </p:nvCxnSpPr>
        <p:spPr>
          <a:xfrm>
            <a:off x="467544" y="3429000"/>
            <a:ext cx="8280920" cy="0"/>
          </a:xfrm>
          <a:prstGeom prst="line">
            <a:avLst/>
          </a:prstGeom>
          <a:ln w="38100" cap="rnd" cmpd="dbl">
            <a:solidFill>
              <a:schemeClr val="dk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120395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직사각형 10"/>
          <p:cNvSpPr/>
          <p:nvPr/>
        </p:nvSpPr>
        <p:spPr>
          <a:xfrm>
            <a:off x="1259632" y="4653136"/>
            <a:ext cx="2664296" cy="936104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en-US" altLang="ko-KR">
                <a:effectLst/>
              </a:rPr>
              <a:t>STT : Google Cloud STT</a:t>
            </a:r>
            <a:r>
              <a:rPr lang="ko-KR" altLang="en-US">
                <a:effectLst/>
              </a:rPr>
              <a:t> 사용</a:t>
            </a:r>
            <a:endParaRPr lang="ko-KR" altLang="en-US">
              <a:effectLst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>
              <a:effectLst/>
            </a:endParaRPr>
          </a:p>
          <a:p>
            <a:pPr marL="0" lvl="0" indent="0">
              <a:buFont typeface="Wingdings"/>
              <a:buNone/>
              <a:defRPr/>
            </a:pPr>
            <a:endParaRPr lang="en-US" altLang="ko-KR">
              <a:effectLst/>
            </a:endParaRPr>
          </a:p>
          <a:p>
            <a:pPr marL="0" lvl="0" indent="0">
              <a:buFont typeface="Wingdings"/>
              <a:buNone/>
              <a:defRPr/>
            </a:pPr>
            <a:endParaRPr lang="en-US" altLang="ko-KR">
              <a:effectLst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6" name="가로 글상자 5"/>
          <p:cNvSpPr txBox="1"/>
          <p:nvPr/>
        </p:nvSpPr>
        <p:spPr>
          <a:xfrm>
            <a:off x="1475656" y="4869160"/>
            <a:ext cx="2664296" cy="462935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sz="2500" b="1">
                <a:effectLst/>
              </a:rPr>
              <a:t>음성 </a:t>
            </a:r>
            <a:r>
              <a:rPr lang="en-US" altLang="ko-KR" sz="2500" b="1">
                <a:effectLst/>
              </a:rPr>
              <a:t>wav</a:t>
            </a:r>
            <a:r>
              <a:rPr lang="ko-KR" altLang="en-US" sz="2500" b="1">
                <a:effectLst/>
              </a:rPr>
              <a:t> 파일</a:t>
            </a:r>
            <a:endParaRPr lang="ko-KR" altLang="en-US" sz="2500" b="1">
              <a:effectLst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99235" y="2276872"/>
            <a:ext cx="3872965" cy="1728192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sp>
        <p:nvSpPr>
          <p:cNvPr id="9" name="가로 글상자 8"/>
          <p:cNvSpPr txBox="1"/>
          <p:nvPr/>
        </p:nvSpPr>
        <p:spPr>
          <a:xfrm>
            <a:off x="5292080" y="4653136"/>
            <a:ext cx="2016224" cy="793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600" b="1">
                <a:solidFill>
                  <a:srgbClr val="3057b9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String</a:t>
            </a:r>
            <a:endParaRPr lang="ko-KR" altLang="en-US" sz="4600" b="1">
              <a:solidFill>
                <a:srgbClr val="3057b9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10" name="Google Shape;150;p23"/>
          <p:cNvCxnSpPr/>
          <p:nvPr/>
        </p:nvCxnSpPr>
        <p:spPr>
          <a:xfrm>
            <a:off x="4067944" y="5085184"/>
            <a:ext cx="936104" cy="0"/>
          </a:xfrm>
          <a:prstGeom prst="straightConnector1">
            <a:avLst/>
          </a:prstGeom>
          <a:noFill/>
          <a:ln w="1270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40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683568" y="1844824"/>
            <a:ext cx="4680520" cy="576064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defRPr/>
            </a:pPr>
            <a:r>
              <a:rPr lang="ko-KR" altLang="en-US" sz="2500" b="1" i="0" u="none" strike="noStrike" baseline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  <a:cs typeface="맑은 고딕"/>
              </a:rPr>
              <a:t>유사도 측정 후 개체명 추출</a:t>
            </a:r>
            <a:endParaRPr lang="en-US" altLang="ko-KR" sz="2500"/>
          </a:p>
        </p:txBody>
      </p:sp>
      <p:sp>
        <p:nvSpPr>
          <p:cNvPr id="2" name="내용 개체 틀 1"/>
          <p:cNvSpPr>
            <a:spLocks noGrp="1" noSelect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ko-KR" altLang="en-US"/>
              <a:t>자연어 처리 </a:t>
            </a:r>
            <a:r>
              <a:rPr lang="en-US" altLang="ko-KR"/>
              <a:t>AI </a:t>
            </a:r>
            <a:r>
              <a:rPr lang="ko-KR" altLang="en-US"/>
              <a:t>모델</a:t>
            </a: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  <a:p>
            <a:pPr marL="0" lvl="0" indent="0" algn="ctr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pic>
        <p:nvPicPr>
          <p:cNvPr id="9" name="그림 8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56713" y="2780928"/>
            <a:ext cx="7099663" cy="2016224"/>
          </a:xfrm>
          <a:prstGeom prst="rect">
            <a:avLst/>
          </a:prstGeom>
          <a:ln w="50800">
            <a:solidFill>
              <a:schemeClr val="dk1"/>
            </a:solidFill>
          </a:ln>
        </p:spPr>
      </p:pic>
      <p:sp>
        <p:nvSpPr>
          <p:cNvPr id="16" name="모서리가 둥근 직사각형 15"/>
          <p:cNvSpPr/>
          <p:nvPr/>
        </p:nvSpPr>
        <p:spPr>
          <a:xfrm>
            <a:off x="755576" y="5085184"/>
            <a:ext cx="7272808" cy="72008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300" b="1">
                <a:solidFill>
                  <a:schemeClr val="dk1"/>
                </a:solidFill>
                <a:effectLst/>
              </a:rPr>
              <a:t>기존 내비게이션 </a:t>
            </a:r>
            <a:r>
              <a:rPr lang="en-US" altLang="ko-KR" sz="2300" b="1">
                <a:solidFill>
                  <a:schemeClr val="dk1"/>
                </a:solidFill>
                <a:effectLst/>
              </a:rPr>
              <a:t>map</a:t>
            </a:r>
            <a:r>
              <a:rPr lang="ko-KR" altLang="en-US" sz="2300" b="1">
                <a:solidFill>
                  <a:schemeClr val="dk1"/>
                </a:solidFill>
                <a:effectLst/>
              </a:rPr>
              <a:t>에 포함된 건물과 유사도 측정</a:t>
            </a:r>
            <a:endParaRPr lang="ko-KR" altLang="en-US" sz="2300" b="1">
              <a:solidFill>
                <a:schemeClr val="dk1"/>
              </a:solidFill>
              <a:effectLst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2123728" y="3717032"/>
            <a:ext cx="936104" cy="576064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3707904" y="3717032"/>
            <a:ext cx="936104" cy="576064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020272" y="3717032"/>
            <a:ext cx="504056" cy="576064"/>
          </a:xfrm>
          <a:prstGeom prst="rect">
            <a:avLst/>
          </a:prstGeom>
          <a:solidFill>
            <a:schemeClr val="lt1">
              <a:alpha val="0"/>
            </a:schemeClr>
          </a:solidFill>
          <a:ln w="38100"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30" name="구부러진 연결선 29"/>
          <p:cNvCxnSpPr>
            <a:stCxn id="24" idx="2"/>
            <a:endCxn id="25" idx="2"/>
          </p:cNvCxnSpPr>
          <p:nvPr/>
        </p:nvCxnSpPr>
        <p:spPr>
          <a:xfrm rot="5400000" flipV="1">
            <a:off x="5723334" y="2745718"/>
            <a:ext cx="1588" cy="3096344"/>
          </a:xfrm>
          <a:prstGeom prst="curvedConnector3">
            <a:avLst>
              <a:gd name="adj1" fmla="val 28805296"/>
            </a:avLst>
          </a:prstGeom>
          <a:ln w="381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323850" y="523147"/>
            <a:ext cx="8424863" cy="554072"/>
          </a:xfrm>
        </p:spPr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77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 marL="342900" lvl="0" indent="-342900">
              <a:buFont typeface="Wingdings"/>
              <a:buChar char="v"/>
              <a:defRPr/>
            </a:pPr>
            <a:r>
              <a:rPr lang="ko-KR" altLang="en-US">
                <a:ea typeface="맑은 고딕"/>
              </a:rPr>
              <a:t>내비게이션</a:t>
            </a:r>
            <a:br>
              <a:rPr lang="ko-KR" altLang="en-US"/>
            </a:b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  <p:pic>
        <p:nvPicPr>
          <p:cNvPr id="5" name="그림 4" descr="텍스트, 스크린샷, 폰트, 번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764688" y="752368"/>
            <a:ext cx="9016212" cy="26766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sp>
        <p:nvSpPr>
          <p:cNvPr id="7" name="가로 글상자 6"/>
          <p:cNvSpPr txBox="1"/>
          <p:nvPr/>
        </p:nvSpPr>
        <p:spPr>
          <a:xfrm>
            <a:off x="1835696" y="1051613"/>
            <a:ext cx="6912768" cy="756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4400" b="1"/>
          </a:p>
        </p:txBody>
      </p:sp>
      <p:sp>
        <p:nvSpPr>
          <p:cNvPr id="8" name="모서리가 둥근 직사각형 7"/>
          <p:cNvSpPr/>
          <p:nvPr/>
        </p:nvSpPr>
        <p:spPr>
          <a:xfrm>
            <a:off x="683568" y="1916832"/>
            <a:ext cx="2088232" cy="504055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Font typeface="Wingdings"/>
              <a:buNone/>
              <a:defRPr/>
            </a:pPr>
            <a:r>
              <a:rPr lang="en-US" altLang="ko-KR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1.</a:t>
            </a:r>
            <a:r>
              <a:rPr lang="ko-KR" altLang="en-US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경로 생성</a:t>
            </a:r>
            <a:endParaRPr lang="ko-KR" altLang="en-US" sz="2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683568" y="2852935"/>
            <a:ext cx="2088232" cy="504056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Font typeface="Wingdings"/>
              <a:buNone/>
              <a:defRPr/>
            </a:pPr>
            <a:r>
              <a:rPr lang="en-US" altLang="ko-KR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2.</a:t>
            </a:r>
            <a:r>
              <a:rPr lang="ko-KR" altLang="en-US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안내 시작</a:t>
            </a:r>
            <a:endParaRPr lang="ko-KR" altLang="en-US" sz="2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3568" y="3861048"/>
            <a:ext cx="2088232" cy="792088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Font typeface="Wingdings"/>
              <a:buNone/>
              <a:defRPr/>
            </a:pPr>
            <a:r>
              <a:rPr lang="en-US" altLang="ko-KR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3.</a:t>
            </a:r>
            <a:r>
              <a:rPr lang="ko-KR" altLang="en-US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위치 기반 안내</a:t>
            </a:r>
            <a:endParaRPr lang="ko-KR" altLang="en-US" sz="2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683568" y="5229200"/>
            <a:ext cx="2088232" cy="504056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Font typeface="Wingdings"/>
              <a:buNone/>
              <a:defRPr/>
            </a:pPr>
            <a:r>
              <a:rPr lang="en-US" altLang="ko-KR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4.</a:t>
            </a:r>
            <a:r>
              <a:rPr lang="ko-KR" altLang="en-US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안내 종료</a:t>
            </a:r>
            <a:endParaRPr lang="ko-KR" altLang="en-US" sz="2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3203848" y="1916832"/>
            <a:ext cx="5256584" cy="576064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초기 위치와 목적지로 경로 도출 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03848" y="2852936"/>
            <a:ext cx="5256584" cy="576064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실시간 위치로 안내</a:t>
            </a:r>
            <a:r>
              <a:rPr lang="en-US" altLang="ko-KR" b="1">
                <a:solidFill>
                  <a:schemeClr val="dk1"/>
                </a:solidFill>
              </a:rPr>
              <a:t>,</a:t>
            </a:r>
            <a:r>
              <a:rPr lang="ko-KR" altLang="en-US" b="1">
                <a:solidFill>
                  <a:schemeClr val="dk1"/>
                </a:solidFill>
              </a:rPr>
              <a:t> 경로 재탐색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203848" y="3933056"/>
            <a:ext cx="5256584" cy="576064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위험구간과 방향 안내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203848" y="5157192"/>
            <a:ext cx="5256584" cy="576064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최종 목적지 도착시 안내 종료</a:t>
            </a:r>
            <a:endParaRPr lang="ko-KR" altLang="en-US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352300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 lvl="0">
              <a:buFont typeface="Wingdings"/>
              <a:buChar char="v"/>
              <a:defRPr/>
            </a:pPr>
            <a:r>
              <a:rPr lang="ko-KR" altLang="en-US">
                <a:ea typeface="맑은 고딕"/>
              </a:rPr>
              <a:t>내비게이션</a:t>
            </a:r>
            <a:br>
              <a:rPr lang="ko-KR" altLang="en-US"/>
            </a:br>
            <a:r>
              <a:rPr lang="ko-KR" altLang="en-US" sz="1300">
                <a:ea typeface="맑은 고딕"/>
              </a:rPr>
              <a:t> </a:t>
            </a:r>
            <a:endParaRPr lang="ko-KR" altLang="en-US" sz="1800"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endParaRPr lang="en-US" sz="1400">
              <a:latin typeface="맑은 고딕"/>
              <a:ea typeface="맑은 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  <p:pic>
        <p:nvPicPr>
          <p:cNvPr id="9" name="그림 8" descr="Dijkstra's Shortest Path Algorithm | by Anton Haugen | Medium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05497" y="2204864"/>
            <a:ext cx="3190438" cy="2232248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pic>
        <p:nvPicPr>
          <p:cNvPr id="12" name="그림 11" descr="The haversine formula - Sketchplanations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148064" y="2204864"/>
            <a:ext cx="3168352" cy="2232248"/>
          </a:xfrm>
          <a:prstGeom prst="rect">
            <a:avLst/>
          </a:prstGeom>
          <a:ln w="38100" cmpd="sng">
            <a:solidFill>
              <a:schemeClr val="dk1"/>
            </a:solidFill>
          </a:ln>
        </p:spPr>
      </p:pic>
      <p:sp>
        <p:nvSpPr>
          <p:cNvPr id="13" name="가로 글상자 12"/>
          <p:cNvSpPr txBox="1"/>
          <p:nvPr/>
        </p:nvSpPr>
        <p:spPr>
          <a:xfrm>
            <a:off x="971600" y="1700808"/>
            <a:ext cx="3096344" cy="411837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2100" b="1"/>
              <a:t>&lt;</a:t>
            </a:r>
            <a:r>
              <a:rPr lang="ko-KR" altLang="en-US" sz="2100" b="1"/>
              <a:t>다익스트라</a:t>
            </a:r>
            <a:r>
              <a:rPr lang="en-US" altLang="ko-KR" sz="2100" b="1"/>
              <a:t>(Dijkstra)&gt;</a:t>
            </a:r>
            <a:endParaRPr lang="en-US" altLang="ko-KR" sz="2100" b="1"/>
          </a:p>
        </p:txBody>
      </p:sp>
      <p:sp>
        <p:nvSpPr>
          <p:cNvPr id="14" name="가로 글상자 13"/>
          <p:cNvSpPr txBox="1"/>
          <p:nvPr/>
        </p:nvSpPr>
        <p:spPr>
          <a:xfrm>
            <a:off x="5508104" y="1700808"/>
            <a:ext cx="2736304" cy="41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100" b="1"/>
              <a:t>&lt; Haversine 공식&gt;</a:t>
            </a:r>
            <a:endParaRPr lang="en-US" altLang="ko-KR" sz="2100" b="1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259632" y="4653136"/>
            <a:ext cx="2304256" cy="432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200" b="1">
                <a:solidFill>
                  <a:schemeClr val="dk1"/>
                </a:solidFill>
              </a:rPr>
              <a:t>노드 </a:t>
            </a:r>
            <a:r>
              <a:rPr lang="en-US" altLang="ko-KR" sz="2200" b="1">
                <a:solidFill>
                  <a:schemeClr val="dk1"/>
                </a:solidFill>
              </a:rPr>
              <a:t>GPS</a:t>
            </a:r>
            <a:r>
              <a:rPr lang="ko-KR" altLang="en-US" sz="2200" b="1">
                <a:solidFill>
                  <a:schemeClr val="dk1"/>
                </a:solidFill>
              </a:rPr>
              <a:t>값 </a:t>
            </a:r>
            <a:endParaRPr lang="ko-KR" altLang="en-US" sz="2200" b="1">
              <a:solidFill>
                <a:schemeClr val="dk1"/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0044608" y="764703"/>
            <a:ext cx="3816424" cy="12961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실시간 </a:t>
            </a:r>
            <a:r>
              <a:rPr lang="en-US" altLang="ko-KR" b="1">
                <a:solidFill>
                  <a:schemeClr val="dk1"/>
                </a:solidFill>
              </a:rPr>
              <a:t>GPS</a:t>
            </a:r>
            <a:r>
              <a:rPr lang="ko-KR" altLang="en-US" b="1">
                <a:solidFill>
                  <a:schemeClr val="dk1"/>
                </a:solidFill>
              </a:rPr>
              <a:t>와 주변노드 거리계산</a:t>
            </a:r>
            <a:endParaRPr lang="ko-KR" altLang="en-US" b="1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-&gt;</a:t>
            </a:r>
            <a:r>
              <a:rPr lang="ko-KR" altLang="en-US" b="1">
                <a:solidFill>
                  <a:schemeClr val="dk1"/>
                </a:solidFill>
              </a:rPr>
              <a:t> 경로 안내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259632" y="5589240"/>
            <a:ext cx="2304256" cy="43204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2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경로 추출</a:t>
            </a:r>
            <a:endParaRPr lang="ko-KR" altLang="en-US" sz="2200" b="1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9" name="아래쪽 화살표 18"/>
          <p:cNvSpPr/>
          <p:nvPr/>
        </p:nvSpPr>
        <p:spPr>
          <a:xfrm>
            <a:off x="1907704" y="5229200"/>
            <a:ext cx="1008112" cy="2160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04048" y="4653136"/>
            <a:ext cx="3528392" cy="43204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200" b="1">
                <a:solidFill>
                  <a:schemeClr val="dk1"/>
                </a:solidFill>
              </a:rPr>
              <a:t>실시간 </a:t>
            </a:r>
            <a:r>
              <a:rPr lang="en-US" altLang="ko-KR" sz="2200" b="1">
                <a:solidFill>
                  <a:schemeClr val="dk1"/>
                </a:solidFill>
              </a:rPr>
              <a:t>GPS</a:t>
            </a:r>
            <a:r>
              <a:rPr lang="ko-KR" altLang="en-US" sz="2200" b="1">
                <a:solidFill>
                  <a:schemeClr val="dk1"/>
                </a:solidFill>
              </a:rPr>
              <a:t>값 </a:t>
            </a:r>
            <a:r>
              <a:rPr lang="en-US" altLang="ko-KR" sz="2200" b="1">
                <a:solidFill>
                  <a:schemeClr val="dk1"/>
                </a:solidFill>
              </a:rPr>
              <a:t>+</a:t>
            </a:r>
            <a:r>
              <a:rPr lang="ko-KR" altLang="en-US" sz="2200" b="1">
                <a:solidFill>
                  <a:schemeClr val="dk1"/>
                </a:solidFill>
              </a:rPr>
              <a:t> 주변노드 </a:t>
            </a:r>
            <a:endParaRPr lang="ko-KR" altLang="en-US" sz="2200" b="1">
              <a:solidFill>
                <a:schemeClr val="dk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652120" y="5589240"/>
            <a:ext cx="2304256" cy="432048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200" b="1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경로 안내</a:t>
            </a:r>
            <a:endParaRPr lang="ko-KR" altLang="en-US" sz="2200" b="1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3" name="아래쪽 화살표 22"/>
          <p:cNvSpPr/>
          <p:nvPr/>
        </p:nvSpPr>
        <p:spPr>
          <a:xfrm>
            <a:off x="6300192" y="5229200"/>
            <a:ext cx="1008112" cy="2160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619630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 lvl="0">
              <a:buFont typeface="Wingdings"/>
              <a:buChar char="v"/>
              <a:defRPr/>
            </a:pPr>
            <a:r>
              <a:rPr lang="ko-KR" altLang="en-US">
                <a:ea typeface="맑은 고딕"/>
              </a:rPr>
              <a:t>내비게이션</a:t>
            </a:r>
            <a:br>
              <a:rPr lang="ko-KR" altLang="en-US"/>
            </a:br>
            <a:endParaRPr lang="ko-KR" altLang="en-US" sz="1400" b="0"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sz="1400" b="0">
                <a:latin typeface="맑은 고딕"/>
                <a:ea typeface="맑은 고딕"/>
              </a:rPr>
              <a:t>     </a:t>
            </a: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sz="1400" b="0">
                <a:latin typeface="맑은 고딕"/>
                <a:ea typeface="맑은 고딕"/>
              </a:rPr>
              <a:t>     </a:t>
            </a: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sz="1400" b="0">
                <a:latin typeface="맑은 고딕"/>
                <a:ea typeface="맑은 고딕"/>
              </a:rPr>
              <a:t>         </a:t>
            </a: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sz="1200">
                <a:latin typeface="맑은 고딕"/>
                <a:ea typeface="맑은 고딕"/>
              </a:rPr>
              <a:t>          </a:t>
            </a:r>
            <a:endParaRPr lang="en-US" sz="1800">
              <a:latin typeface="맑은 고딕"/>
              <a:ea typeface="맑은 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  <p:pic>
        <p:nvPicPr>
          <p:cNvPr id="7" name="그림 6" descr="텍스트, 스크린샷, 폰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044608" y="1340768"/>
            <a:ext cx="6957394" cy="611789"/>
          </a:xfrm>
          <a:prstGeom prst="rect">
            <a:avLst/>
          </a:prstGeom>
          <a:ln w="50800">
            <a:solidFill>
              <a:schemeClr val="dk2"/>
            </a:solidFill>
          </a:ln>
        </p:spPr>
      </p:pic>
      <p:pic>
        <p:nvPicPr>
          <p:cNvPr id="8" name="그림 7" descr="텍스트, 스크린샷, 폰트, 디자인이(가) 표시된 사진  자동 생성된 설명"/>
          <p:cNvPicPr>
            <a:picLocks noChangeAspect="1"/>
          </p:cNvPicPr>
          <p:nvPr/>
        </p:nvPicPr>
        <p:blipFill rotWithShape="1">
          <a:blip r:embed="rId4"/>
          <a:srcRect t="110" r="550" b="52230"/>
          <a:stretch>
            <a:fillRect/>
          </a:stretch>
        </p:blipFill>
        <p:spPr>
          <a:xfrm>
            <a:off x="755576" y="2276872"/>
            <a:ext cx="3247696" cy="3246515"/>
          </a:xfrm>
          <a:prstGeom prst="rect">
            <a:avLst/>
          </a:prstGeom>
          <a:ln w="50800">
            <a:solidFill>
              <a:schemeClr val="dk1"/>
            </a:solidFill>
          </a:ln>
        </p:spPr>
      </p:pic>
      <p:pic>
        <p:nvPicPr>
          <p:cNvPr id="10" name="그림 9" descr="텍스트, 스크린샷, 폰트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972600" y="2829921"/>
            <a:ext cx="4259627" cy="1198157"/>
          </a:xfrm>
          <a:prstGeom prst="rect">
            <a:avLst/>
          </a:prstGeom>
          <a:ln w="50800">
            <a:solidFill>
              <a:schemeClr val="dk2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sp>
        <p:nvSpPr>
          <p:cNvPr id="14" name="가로 글상자 13"/>
          <p:cNvSpPr txBox="1"/>
          <p:nvPr/>
        </p:nvSpPr>
        <p:spPr>
          <a:xfrm>
            <a:off x="-3348880" y="1268760"/>
            <a:ext cx="2808312" cy="367635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buFont typeface="Wingdings"/>
              <a:buNone/>
              <a:defRPr/>
            </a:pPr>
            <a:r>
              <a:rPr lang="ko-KR" altLang="en-US" sz="1800" b="1">
                <a:ea typeface="맑은 고딕"/>
              </a:rPr>
              <a:t> &lt;위험구역 안내&gt;</a:t>
            </a:r>
            <a:endParaRPr lang="ko-KR" altLang="en-US" b="1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004048" y="1412776"/>
            <a:ext cx="3096344" cy="648072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위험구역 안내</a:t>
            </a:r>
            <a:endParaRPr lang="ko-KR" altLang="en-US" sz="2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004048" y="3717032"/>
            <a:ext cx="3096344" cy="792088"/>
          </a:xfrm>
          <a:prstGeom prst="roundRect">
            <a:avLst>
              <a:gd name="adj" fmla="val 8333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 b="1">
                <a:solidFill>
                  <a:schemeClr val="dk1"/>
                </a:solidFill>
              </a:rPr>
              <a:t>지정된 </a:t>
            </a:r>
            <a:r>
              <a:rPr lang="en-US" altLang="ko-KR" sz="2700" b="1">
                <a:solidFill>
                  <a:schemeClr val="dk1"/>
                </a:solidFill>
              </a:rPr>
              <a:t>Wav </a:t>
            </a:r>
            <a:r>
              <a:rPr lang="ko-KR" altLang="en-US" sz="2700" b="1">
                <a:solidFill>
                  <a:schemeClr val="dk1"/>
                </a:solidFill>
              </a:rPr>
              <a:t>재생</a:t>
            </a:r>
            <a:endParaRPr lang="ko-KR" altLang="en-US" sz="2700" b="1">
              <a:solidFill>
                <a:schemeClr val="dk1"/>
              </a:solidFill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5004048" y="5013176"/>
            <a:ext cx="3096344" cy="792088"/>
          </a:xfrm>
          <a:prstGeom prst="roundRect">
            <a:avLst>
              <a:gd name="adj" fmla="val 8333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 b="1">
                <a:solidFill>
                  <a:schemeClr val="dk2"/>
                </a:solidFill>
              </a:rPr>
              <a:t>음성으로 경고</a:t>
            </a:r>
            <a:endParaRPr lang="ko-KR" altLang="en-US" sz="2700" b="1">
              <a:solidFill>
                <a:schemeClr val="dk2"/>
              </a:solidFill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004048" y="2420888"/>
            <a:ext cx="3096344" cy="792088"/>
          </a:xfrm>
          <a:prstGeom prst="roundRect">
            <a:avLst>
              <a:gd name="adj" fmla="val 8333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 b="1">
                <a:solidFill>
                  <a:schemeClr val="dk1"/>
                </a:solidFill>
              </a:rPr>
              <a:t>위험지역 도착 </a:t>
            </a:r>
            <a:endParaRPr lang="ko-KR" altLang="en-US" sz="2700" b="1">
              <a:solidFill>
                <a:schemeClr val="dk1"/>
              </a:solidFill>
            </a:endParaRPr>
          </a:p>
        </p:txBody>
      </p:sp>
      <p:sp>
        <p:nvSpPr>
          <p:cNvPr id="22" name="아래쪽 화살표 21"/>
          <p:cNvSpPr/>
          <p:nvPr/>
        </p:nvSpPr>
        <p:spPr>
          <a:xfrm>
            <a:off x="6084168" y="3320988"/>
            <a:ext cx="1008112" cy="2160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23" name="아래쪽 화살표 22"/>
          <p:cNvSpPr/>
          <p:nvPr/>
        </p:nvSpPr>
        <p:spPr>
          <a:xfrm>
            <a:off x="6084168" y="4653136"/>
            <a:ext cx="1008112" cy="216024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855031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 lIns="91440" tIns="45720" rIns="91440" bIns="45720" anchor="t">
            <a:normAutofit/>
          </a:bodyPr>
          <a:lstStyle/>
          <a:p>
            <a:pPr lvl="0">
              <a:buFont typeface="Wingdings"/>
              <a:buChar char="v"/>
              <a:defRPr/>
            </a:pPr>
            <a:r>
              <a:rPr lang="ko-KR" altLang="en-US">
                <a:ea typeface="맑은 고딕"/>
              </a:rPr>
              <a:t>내비게이션</a:t>
            </a:r>
            <a:br>
              <a:rPr lang="ko-KR" altLang="en-US"/>
            </a:br>
            <a:endParaRPr lang="ko-KR" altLang="en-US"/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endParaRPr lang="en-US" altLang="ko-KR"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sz="1400" b="0">
                <a:latin typeface="맑은 고딕"/>
                <a:ea typeface="맑은 고딕"/>
              </a:rPr>
              <a:t>     </a:t>
            </a: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sz="1400" b="0">
                <a:latin typeface="맑은 고딕"/>
                <a:ea typeface="맑은 고딕"/>
              </a:rPr>
              <a:t>     </a:t>
            </a: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altLang="ko-KR" sz="1400" b="0">
                <a:latin typeface="맑은 고딕"/>
                <a:ea typeface="맑은 고딕"/>
              </a:rPr>
              <a:t>         </a:t>
            </a:r>
            <a:endParaRPr lang="en-US" altLang="ko-KR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endParaRPr lang="en-US" sz="1400" b="0">
              <a:latin typeface="맑은 고딕"/>
              <a:ea typeface="맑은 고딕"/>
            </a:endParaRPr>
          </a:p>
          <a:p>
            <a:pPr marL="0" lvl="0" indent="0">
              <a:buNone/>
              <a:defRPr/>
            </a:pPr>
            <a:r>
              <a:rPr lang="en-US" sz="1200">
                <a:latin typeface="맑은 고딕"/>
                <a:ea typeface="맑은 고딕"/>
              </a:rPr>
              <a:t>          </a:t>
            </a:r>
            <a:endParaRPr lang="en-US" sz="1800">
              <a:latin typeface="맑은 고딕"/>
              <a:ea typeface="맑은 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pic>
        <p:nvPicPr>
          <p:cNvPr id="9" name="그림 8" descr="텍스트, 스크린샷, 폰트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55776" y="1700808"/>
            <a:ext cx="3879456" cy="2398999"/>
          </a:xfrm>
          <a:prstGeom prst="rect">
            <a:avLst/>
          </a:prstGeom>
          <a:ln w="50800">
            <a:solidFill>
              <a:schemeClr val="dk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323528" y="4437112"/>
            <a:ext cx="2448272" cy="576064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5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방위각 계산</a:t>
            </a:r>
            <a:endParaRPr lang="ko-KR" altLang="en-US" sz="25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3528" y="5103186"/>
            <a:ext cx="3600400" cy="1062118"/>
          </a:xfrm>
          <a:prstGeom prst="roundRect">
            <a:avLst>
              <a:gd name="adj" fmla="val 2526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 b="1">
                <a:solidFill>
                  <a:schemeClr val="dk1"/>
                </a:solidFill>
              </a:rPr>
              <a:t>사용자 방향을 제시 </a:t>
            </a:r>
            <a:endParaRPr lang="ko-KR" altLang="en-US" sz="2700" b="1">
              <a:solidFill>
                <a:schemeClr val="dk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580112" y="5157192"/>
            <a:ext cx="2592287" cy="936103"/>
          </a:xfrm>
          <a:prstGeom prst="roundRect">
            <a:avLst>
              <a:gd name="adj" fmla="val 25260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2700" b="1">
                <a:solidFill>
                  <a:schemeClr val="tx1"/>
                </a:solidFill>
              </a:rPr>
              <a:t>길 이탈 방지</a:t>
            </a:r>
            <a:endParaRPr lang="ko-KR" altLang="en-US" sz="2700" b="1">
              <a:solidFill>
                <a:schemeClr val="tx1"/>
              </a:solidFill>
            </a:endParaRPr>
          </a:p>
        </p:txBody>
      </p:sp>
      <p:sp>
        <p:nvSpPr>
          <p:cNvPr id="18" name="아래쪽 화살표 17"/>
          <p:cNvSpPr/>
          <p:nvPr/>
        </p:nvSpPr>
        <p:spPr>
          <a:xfrm rot="16225871">
            <a:off x="4439585" y="5235471"/>
            <a:ext cx="702140" cy="72008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726694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모서리가 둥근 직사각형 19"/>
          <p:cNvSpPr/>
          <p:nvPr/>
        </p:nvSpPr>
        <p:spPr>
          <a:xfrm>
            <a:off x="5220071" y="2852936"/>
            <a:ext cx="3528392" cy="864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sz="2400" b="1">
                <a:solidFill>
                  <a:schemeClr val="dk1"/>
                </a:solidFill>
              </a:rPr>
              <a:t>thread1 : </a:t>
            </a:r>
            <a:r>
              <a:rPr lang="ko-KR" altLang="en-US" sz="2400" b="1">
                <a:solidFill>
                  <a:schemeClr val="dk1"/>
                </a:solidFill>
              </a:rPr>
              <a:t>경로안내</a:t>
            </a:r>
            <a:endParaRPr lang="ko-KR" altLang="en-US" sz="2400" b="1">
              <a:solidFill>
                <a:schemeClr val="dk1"/>
              </a:solidFill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ko-KR" altLang="en-US"/>
              <a:t>임베디드</a:t>
            </a:r>
            <a:br>
              <a:rPr lang="ko-KR" altLang="en-US"/>
            </a:br>
            <a:endParaRPr lang="ko-KR" altLang="en-US"/>
          </a:p>
          <a:p>
            <a:pPr marL="0" lvl="0" indent="0">
              <a:buFont typeface="Wingdings"/>
              <a:buNone/>
              <a:defRPr/>
            </a:pPr>
            <a:r>
              <a:rPr lang="ko-KR" altLang="en-US"/>
              <a:t>	</a:t>
            </a: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1520" y="2924944"/>
            <a:ext cx="4603462" cy="1659799"/>
          </a:xfrm>
          <a:prstGeom prst="rect">
            <a:avLst/>
          </a:prstGeom>
          <a:ln w="50800">
            <a:solidFill>
              <a:schemeClr val="dk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sp>
        <p:nvSpPr>
          <p:cNvPr id="16" name="모서리가 둥근 직사각형 15"/>
          <p:cNvSpPr/>
          <p:nvPr/>
        </p:nvSpPr>
        <p:spPr>
          <a:xfrm>
            <a:off x="5580112" y="1916832"/>
            <a:ext cx="2736304" cy="720080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en-US" altLang="ko-KR" sz="2500" b="1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Thread </a:t>
            </a:r>
            <a:r>
              <a:rPr xmlns:mc="http://schemas.openxmlformats.org/markup-compatibility/2006" xmlns:hp="http://schemas.haansoft.com/office/presentation/8.0" lang="ko-KR" altLang="en-US" sz="2500" b="1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통신</a:t>
            </a:r>
            <a:endParaRPr xmlns:mc="http://schemas.openxmlformats.org/markup-compatibility/2006" xmlns:hp="http://schemas.haansoft.com/office/presentation/8.0" lang="ko-KR" altLang="en-US" sz="2500" b="1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20072" y="3933056"/>
            <a:ext cx="3528392" cy="864096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2400" b="1">
                <a:solidFill>
                  <a:schemeClr val="dk1"/>
                </a:solidFill>
              </a:rPr>
              <a:t>thread2 :</a:t>
            </a:r>
            <a:r>
              <a:rPr lang="ko-KR" altLang="en-US" sz="2400" b="1">
                <a:solidFill>
                  <a:schemeClr val="dk1"/>
                </a:solidFill>
              </a:rPr>
              <a:t> </a:t>
            </a:r>
            <a:r>
              <a:rPr lang="en-US" altLang="ko-KR" sz="2400" b="1">
                <a:solidFill>
                  <a:schemeClr val="dk1"/>
                </a:solidFill>
              </a:rPr>
              <a:t>GPS </a:t>
            </a:r>
            <a:r>
              <a:rPr lang="ko-KR" altLang="en-US" sz="2400" b="1">
                <a:solidFill>
                  <a:schemeClr val="dk1"/>
                </a:solidFill>
              </a:rPr>
              <a:t>수신</a:t>
            </a:r>
            <a:endParaRPr lang="ko-KR" altLang="en-US" sz="2400" b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738301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ko-KR" altLang="en-US"/>
              <a:t>임베디드</a:t>
            </a:r>
            <a:br>
              <a:rPr lang="ko-KR" altLang="en-US"/>
            </a:br>
            <a:endParaRPr lang="ko-KR" altLang="en-US"/>
          </a:p>
          <a:p>
            <a:pPr marL="0" lvl="0" indent="0">
              <a:buFont typeface="Wingdings"/>
              <a:buNone/>
              <a:defRPr/>
            </a:pPr>
            <a:r>
              <a:rPr lang="ko-KR" altLang="en-US"/>
              <a:t>	</a:t>
            </a: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16016" y="1845606"/>
            <a:ext cx="4248472" cy="791306"/>
          </a:xfrm>
          <a:prstGeom prst="rect">
            <a:avLst/>
          </a:prstGeom>
          <a:ln w="50800">
            <a:solidFill>
              <a:schemeClr val="dk1"/>
            </a:solidFill>
          </a:ln>
        </p:spPr>
      </p:pic>
      <p:sp>
        <p:nvSpPr>
          <p:cNvPr id="15" name="모서리가 둥근 직사각형 14"/>
          <p:cNvSpPr/>
          <p:nvPr/>
        </p:nvSpPr>
        <p:spPr>
          <a:xfrm>
            <a:off x="467544" y="1772816"/>
            <a:ext cx="2376264" cy="576064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xmlns:mc="http://schemas.openxmlformats.org/markup-compatibility/2006" xmlns:hp="http://schemas.haansoft.com/office/presentation/8.0" lang="en-US" altLang="ko-KR" sz="2500" b="1" mc:Ignorable="hp" hp:hslEmbossed="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LifoQueue</a:t>
            </a:r>
            <a:endParaRPr xmlns:mc="http://schemas.openxmlformats.org/markup-compatibility/2006" xmlns:hp="http://schemas.haansoft.com/office/presentation/8.0" lang="en-US" altLang="ko-KR" sz="2500" b="1" mc:Ignorable="hp" hp:hslEmbossed="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22" name="선 21"/>
          <p:cNvCxnSpPr/>
          <p:nvPr/>
        </p:nvCxnSpPr>
        <p:spPr>
          <a:xfrm rot="10800000">
            <a:off x="3347863" y="6025936"/>
            <a:ext cx="3960440" cy="0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선 22"/>
          <p:cNvCxnSpPr/>
          <p:nvPr/>
        </p:nvCxnSpPr>
        <p:spPr>
          <a:xfrm rot="10800000">
            <a:off x="3347864" y="4657786"/>
            <a:ext cx="3960440" cy="0"/>
          </a:xfrm>
          <a:prstGeom prst="line">
            <a:avLst/>
          </a:prstGeom>
          <a:ln w="50800">
            <a:solidFill>
              <a:schemeClr val="dk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모서리가 둥근 직사각형 23"/>
          <p:cNvSpPr/>
          <p:nvPr/>
        </p:nvSpPr>
        <p:spPr>
          <a:xfrm>
            <a:off x="6588224" y="4801801"/>
            <a:ext cx="576064" cy="108012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en-US" altLang="ko-KR" b="1"/>
              <a:t>G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P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S</a:t>
            </a:r>
            <a:endParaRPr lang="en-US" altLang="ko-KR" b="1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724128" y="4801801"/>
            <a:ext cx="576064" cy="108012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/>
              <a:t>G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P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S</a:t>
            </a:r>
            <a:endParaRPr lang="ko-KR" altLang="en-US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60032" y="4801801"/>
            <a:ext cx="576064" cy="108012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/>
              <a:t>G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P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S</a:t>
            </a:r>
            <a:endParaRPr lang="ko-KR" altLang="en-US"/>
          </a:p>
        </p:txBody>
      </p:sp>
      <p:sp>
        <p:nvSpPr>
          <p:cNvPr id="27" name="모서리가 둥근 직사각형 26"/>
          <p:cNvSpPr/>
          <p:nvPr/>
        </p:nvSpPr>
        <p:spPr>
          <a:xfrm>
            <a:off x="3995936" y="4801801"/>
            <a:ext cx="576064" cy="108012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/>
              <a:t>G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P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S</a:t>
            </a:r>
            <a:endParaRPr lang="ko-KR" altLang="en-US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55776" y="3649673"/>
            <a:ext cx="576064" cy="108012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/>
              <a:t>G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P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S</a:t>
            </a:r>
            <a:endParaRPr lang="ko-KR" altLang="en-US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123728" y="5161841"/>
            <a:ext cx="576064" cy="1080120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b="1"/>
              <a:t>G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P</a:t>
            </a:r>
            <a:endParaRPr lang="en-US" altLang="ko-KR" b="1"/>
          </a:p>
          <a:p>
            <a:pPr lvl="0" algn="ctr">
              <a:defRPr/>
            </a:pPr>
            <a:r>
              <a:rPr lang="en-US" altLang="ko-KR" b="1"/>
              <a:t>S</a:t>
            </a:r>
            <a:endParaRPr lang="ko-KR" altLang="en-US"/>
          </a:p>
        </p:txBody>
      </p:sp>
      <p:cxnSp>
        <p:nvCxnSpPr>
          <p:cNvPr id="30" name="구부러진 화살표 연결선 29"/>
          <p:cNvCxnSpPr/>
          <p:nvPr/>
        </p:nvCxnSpPr>
        <p:spPr>
          <a:xfrm flipV="1">
            <a:off x="2843808" y="5377865"/>
            <a:ext cx="720080" cy="432048"/>
          </a:xfrm>
          <a:prstGeom prst="curvedConnector3">
            <a:avLst>
              <a:gd name="adj1" fmla="val 50000"/>
            </a:avLst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구부러진 연결선 30"/>
          <p:cNvCxnSpPr/>
          <p:nvPr/>
        </p:nvCxnSpPr>
        <p:spPr>
          <a:xfrm rot="16200000" flipV="1">
            <a:off x="3041830" y="4423759"/>
            <a:ext cx="900100" cy="432048"/>
          </a:xfrm>
          <a:prstGeom prst="curvedConnector2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가로 글상자 31"/>
          <p:cNvSpPr txBox="1"/>
          <p:nvPr/>
        </p:nvSpPr>
        <p:spPr>
          <a:xfrm>
            <a:off x="2771800" y="5810255"/>
            <a:ext cx="720080" cy="364689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b="1"/>
              <a:t>push</a:t>
            </a:r>
            <a:endParaRPr lang="en-US" altLang="ko-KR" b="1"/>
          </a:p>
        </p:txBody>
      </p:sp>
      <p:sp>
        <p:nvSpPr>
          <p:cNvPr id="35" name="가로 글상자 34"/>
          <p:cNvSpPr txBox="1"/>
          <p:nvPr/>
        </p:nvSpPr>
        <p:spPr>
          <a:xfrm>
            <a:off x="3572272" y="4149080"/>
            <a:ext cx="711696" cy="364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pop</a:t>
            </a:r>
            <a:endParaRPr lang="en-US" altLang="ko-KR" b="1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467544" y="2348880"/>
            <a:ext cx="3888432" cy="57606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solidFill>
              <a:schemeClr val="accent1">
                <a:shade val="20000"/>
              </a:scheme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b="1">
                <a:solidFill>
                  <a:schemeClr val="tx1"/>
                </a:solidFill>
              </a:rPr>
              <a:t>최신 </a:t>
            </a:r>
            <a:r>
              <a:rPr lang="en-US" altLang="ko-KR" b="1">
                <a:solidFill>
                  <a:schemeClr val="tx1"/>
                </a:solidFill>
              </a:rPr>
              <a:t>GPS</a:t>
            </a:r>
            <a:r>
              <a:rPr lang="ko-KR" altLang="en-US" b="1">
                <a:solidFill>
                  <a:schemeClr val="tx1"/>
                </a:solidFill>
              </a:rPr>
              <a:t> 좌표 사용 후</a:t>
            </a:r>
            <a:r>
              <a:rPr lang="en-US" altLang="ko-KR" b="1">
                <a:solidFill>
                  <a:schemeClr val="tx1"/>
                </a:solidFill>
              </a:rPr>
              <a:t>,</a:t>
            </a:r>
            <a:r>
              <a:rPr lang="ko-KR" altLang="en-US" b="1">
                <a:solidFill>
                  <a:schemeClr val="tx1"/>
                </a:solidFill>
              </a:rPr>
              <a:t> 초기화</a:t>
            </a: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433020" y="2852936"/>
            <a:ext cx="2667372" cy="438211"/>
          </a:xfrm>
          <a:prstGeom prst="rect">
            <a:avLst/>
          </a:prstGeom>
          <a:ln w="38100">
            <a:solidFill>
              <a:schemeClr val="dk1"/>
            </a:solidFill>
          </a:ln>
        </p:spPr>
      </p:pic>
    </p:spTree>
    <p:extLst>
      <p:ext uri="{BB962C8B-B14F-4D97-AF65-F5344CB8AC3E}">
        <p14:creationId xmlns:p14="http://schemas.microsoft.com/office/powerpoint/2010/main" val="22009774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en-US" altLang="ko-KR"/>
              <a:t>Kalman Filter</a:t>
            </a:r>
            <a:br>
              <a:rPr lang="ko-KR" altLang="en-US"/>
            </a:br>
            <a:endParaRPr lang="ko-KR" altLang="en-US"/>
          </a:p>
          <a:p>
            <a:pPr marL="0" lvl="0" indent="0">
              <a:buFont typeface="Wingdings"/>
              <a:buNone/>
              <a:defRPr/>
            </a:pPr>
            <a:r>
              <a:rPr lang="ko-KR" altLang="en-US"/>
              <a:t>	</a:t>
            </a: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  <p:sp>
        <p:nvSpPr>
          <p:cNvPr id="8" name="직사각형 7"/>
          <p:cNvSpPr/>
          <p:nvPr/>
        </p:nvSpPr>
        <p:spPr>
          <a:xfrm>
            <a:off x="7092280" y="620688"/>
            <a:ext cx="4824536" cy="936104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Font typeface="Wingdings"/>
              <a:buNone/>
              <a:defRPr/>
            </a:pPr>
            <a:r>
              <a:rPr lang="ko-KR" altLang="en-US" sz="1900" b="1">
                <a:solidFill>
                  <a:schemeClr val="dk2"/>
                </a:solidFill>
              </a:rPr>
              <a:t>적용전</a:t>
            </a:r>
            <a:endParaRPr lang="ko-KR" altLang="en-US" sz="1900" b="1">
              <a:solidFill>
                <a:schemeClr val="dk2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Latitude Variance: 2.7728310893322906e-09</a:t>
            </a:r>
            <a:endParaRPr lang="en-US" altLang="ko-KR" sz="1600" b="1">
              <a:solidFill>
                <a:schemeClr val="dk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Longitude Variance: 2.1048430746147424e-09</a:t>
            </a:r>
            <a:endParaRPr lang="en-US" altLang="ko-KR" sz="1600" b="1">
              <a:solidFill>
                <a:schemeClr val="dk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1560" y="1844824"/>
            <a:ext cx="3078342" cy="1800200"/>
          </a:xfrm>
          <a:prstGeom prst="rect">
            <a:avLst/>
          </a:prstGeom>
          <a:ln w="50800">
            <a:solidFill>
              <a:schemeClr val="dk2"/>
            </a:solidFill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11559" y="4149080"/>
            <a:ext cx="3068257" cy="1872207"/>
          </a:xfrm>
          <a:prstGeom prst="rect">
            <a:avLst/>
          </a:prstGeom>
          <a:ln w="50800">
            <a:solidFill>
              <a:schemeClr val="dk2"/>
            </a:solidFill>
          </a:ln>
        </p:spPr>
      </p:pic>
      <p:cxnSp>
        <p:nvCxnSpPr>
          <p:cNvPr id="15" name="화살표 14"/>
          <p:cNvCxnSpPr/>
          <p:nvPr/>
        </p:nvCxnSpPr>
        <p:spPr>
          <a:xfrm rot="16200000" flipH="1">
            <a:off x="5544108" y="3897052"/>
            <a:ext cx="1656184" cy="0"/>
          </a:xfrm>
          <a:prstGeom prst="straightConnector1">
            <a:avLst/>
          </a:prstGeom>
          <a:ln w="1524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가로 글상자 15"/>
          <p:cNvSpPr txBox="1"/>
          <p:nvPr/>
        </p:nvSpPr>
        <p:spPr>
          <a:xfrm>
            <a:off x="5436096" y="3429000"/>
            <a:ext cx="1944216" cy="643156"/>
          </a:xfrm>
          <a:prstGeom prst="rect">
            <a:avLst/>
          </a:prstGeom>
          <a:solidFill>
            <a:schemeClr val="lt1"/>
          </a:solidFill>
          <a:ln w="50800">
            <a:solidFill>
              <a:schemeClr val="accent2"/>
            </a:solidFill>
          </a:ln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b="1">
                <a:solidFill>
                  <a:schemeClr val="dk1"/>
                </a:solidFill>
              </a:rPr>
              <a:t>GPS</a:t>
            </a:r>
            <a:r>
              <a:rPr lang="ko-KR" altLang="en-US" b="1">
                <a:solidFill>
                  <a:schemeClr val="dk1"/>
                </a:solidFill>
              </a:rPr>
              <a:t> 좌표 분산을 </a:t>
            </a:r>
            <a:endParaRPr lang="ko-KR" altLang="en-US" b="1">
              <a:solidFill>
                <a:schemeClr val="dk1"/>
              </a:solidFill>
            </a:endParaRPr>
          </a:p>
          <a:p>
            <a:pPr lvl="0" algn="ctr">
              <a:defRPr/>
            </a:pPr>
            <a:r>
              <a:rPr lang="ko-KR" altLang="en-US" b="1">
                <a:solidFill>
                  <a:schemeClr val="dk1"/>
                </a:solidFill>
              </a:rPr>
              <a:t>약 </a:t>
            </a:r>
            <a:r>
              <a:rPr lang="en-US" altLang="ko-KR" b="1">
                <a:solidFill>
                  <a:schemeClr val="dk1"/>
                </a:solidFill>
              </a:rPr>
              <a:t>1/30</a:t>
            </a:r>
            <a:r>
              <a:rPr lang="ko-KR" altLang="en-US" b="1">
                <a:solidFill>
                  <a:schemeClr val="dk1"/>
                </a:solidFill>
              </a:rPr>
              <a:t>배</a:t>
            </a:r>
            <a:endParaRPr lang="ko-KR" altLang="en-US" b="1">
              <a:solidFill>
                <a:schemeClr val="dk1"/>
              </a:solidFill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95936" y="1916832"/>
            <a:ext cx="4896544" cy="1080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Font typeface="Wingdings"/>
              <a:buNone/>
              <a:defRPr/>
            </a:pPr>
            <a:r>
              <a:rPr lang="ko-KR" altLang="en-US" sz="1900" b="1">
                <a:solidFill>
                  <a:schemeClr val="dk2"/>
                </a:solidFill>
              </a:rPr>
              <a:t>적용전</a:t>
            </a:r>
            <a:endParaRPr lang="ko-KR" altLang="en-US" sz="1900" b="1">
              <a:solidFill>
                <a:schemeClr val="dk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Latitude Variance: 2.7728310893322906e-09</a:t>
            </a:r>
            <a:endParaRPr lang="en-US" altLang="ko-KR" sz="1600" b="1">
              <a:solidFill>
                <a:schemeClr val="dk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Longitude Variance: 2.1048430746147424e-09</a:t>
            </a:r>
            <a:endParaRPr xmlns:mc="http://schemas.openxmlformats.org/markup-compatibility/2006" xmlns:hp="http://schemas.haansoft.com/office/presentation/8.0" lang="ko-KR" altLang="en-US" sz="2500" b="1" mc:Ignorable="hp" hp:hslEmbossed="0">
              <a:solidFill>
                <a:schemeClr val="dk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67944" y="4797152"/>
            <a:ext cx="4896544" cy="1080120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Font typeface="Wingdings"/>
              <a:buNone/>
              <a:defRPr/>
            </a:pPr>
            <a:r>
              <a:rPr lang="ko-KR" altLang="en-US" sz="1900" b="1">
                <a:solidFill>
                  <a:schemeClr val="dk2"/>
                </a:solidFill>
              </a:rPr>
              <a:t>적용후</a:t>
            </a:r>
            <a:endParaRPr lang="ko-KR" altLang="en-US" sz="1900" b="1">
              <a:solidFill>
                <a:schemeClr val="dk2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Latitude Variance: 8.26283984256875e-11</a:t>
            </a:r>
            <a:endParaRPr lang="en-US" altLang="ko-KR" sz="1600" b="1">
              <a:solidFill>
                <a:schemeClr val="dk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ko-KR" sz="1600" b="1">
                <a:solidFill>
                  <a:schemeClr val="dk1"/>
                </a:solidFill>
              </a:rPr>
              <a:t>Longitude Variance: 7.0632965134674e-11</a:t>
            </a:r>
            <a:endParaRPr xmlns:mc="http://schemas.openxmlformats.org/markup-compatibility/2006" xmlns:hp="http://schemas.haansoft.com/office/presentation/8.0" lang="ko-KR" altLang="en-US" sz="2500" b="1" mc:Ignorable="hp" hp:hslEmbossed="0">
              <a:solidFill>
                <a:schemeClr val="dk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89908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1" animBg="1"/>
    </p:bld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mc:Ignorable="hp" hp:hslEmbossed="0">
                <a:effectLst/>
              </a:rPr>
              <a:t>작품개요</a:t>
            </a:r>
            <a:endParaRPr xmlns:mc="http://schemas.openxmlformats.org/markup-compatibility/2006" xmlns:hp="http://schemas.haansoft.com/office/presentation/8.0" lang="ko-KR" altLang="en-US" mc:Ignorable="hp" hp:hslEmbossed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 rot="21123074">
            <a:off x="723784" y="1237582"/>
            <a:ext cx="2908299" cy="3381464"/>
          </a:xfrm>
          <a:prstGeom prst="rect">
            <a:avLst/>
          </a:prstGeom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1" name="Google Shape;80;p18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 rot="83065">
            <a:off x="482029" y="4149985"/>
            <a:ext cx="2194924" cy="1917076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2" name="Google Shape;84;p18"/>
          <p:cNvPicPr/>
          <p:nvPr/>
        </p:nvPicPr>
        <p:blipFill rotWithShape="1">
          <a:blip r:embed="rId5">
            <a:alphaModFix/>
          </a:blip>
          <a:stretch>
            <a:fillRect/>
          </a:stretch>
        </p:blipFill>
        <p:spPr>
          <a:xfrm rot="522848">
            <a:off x="3034951" y="4000023"/>
            <a:ext cx="1979992" cy="1908164"/>
          </a:xfrm>
          <a:prstGeom prst="rect">
            <a:avLst/>
          </a:prstGeom>
          <a:noFill/>
          <a:ln>
            <a:noFill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sp>
        <p:nvSpPr>
          <p:cNvPr id="14" name="가로 글상자 13"/>
          <p:cNvSpPr txBox="1"/>
          <p:nvPr/>
        </p:nvSpPr>
        <p:spPr>
          <a:xfrm>
            <a:off x="4860032" y="2826452"/>
            <a:ext cx="4032448" cy="120509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p>
            <a:pPr lvl="0" algn="ctr">
              <a:spcAft>
                <a:spcPts val="150"/>
              </a:spcAft>
              <a:defRPr/>
            </a:pPr>
            <a:r>
              <a:rPr lang="ko-KR" altLang="en-US" sz="3600" b="1">
                <a:solidFill>
                  <a:schemeClr val="tx1"/>
                </a:solidFill>
              </a:rPr>
              <a:t>보행중 </a:t>
            </a:r>
            <a:endParaRPr lang="ko-KR" altLang="en-US" sz="3600" b="1">
              <a:solidFill>
                <a:schemeClr val="tx1"/>
              </a:solidFill>
            </a:endParaRPr>
          </a:p>
          <a:p>
            <a:pPr lvl="0" algn="ctr">
              <a:spcAft>
                <a:spcPts val="150"/>
              </a:spcAft>
              <a:defRPr/>
            </a:pPr>
            <a:r>
              <a:rPr lang="ko-KR" altLang="en-US" sz="3600" b="1">
                <a:solidFill>
                  <a:schemeClr val="tx1"/>
                </a:solidFill>
              </a:rPr>
              <a:t>음성 안내 필요</a:t>
            </a:r>
            <a:endParaRPr lang="ko-KR" altLang="en-US" sz="3600" b="1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751512" y="1080119"/>
            <a:ext cx="1844824" cy="18448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63179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>
                <a:hlinkClick r:id="rId3"/>
              </a:rPr>
              <a:t>수행결과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pic>
        <p:nvPicPr>
          <p:cNvPr id="7" name="그림 6">
            <a:hlinkClick r:id="" action="ppaction://media"/>
          </p:cNvPr>
          <p:cNvPicPr>
            <a:picLocks noRot="1"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link="rId6"/>
              </p:ext>
            </p:extLst>
          </p:nvPr>
        </p:nvPicPr>
        <p:blipFill rotWithShape="1">
          <a:blip r:embed="rId7"/>
          <a:stretch>
            <a:fillRect/>
          </a:stretch>
        </p:blipFill>
        <p:spPr>
          <a:xfrm>
            <a:off x="720080" y="1171017"/>
            <a:ext cx="8028384" cy="451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65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/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8858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Select="1"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4016" y="3429000"/>
            <a:ext cx="7020272" cy="3174332"/>
          </a:xfrm>
          <a:prstGeom prst="rect">
            <a:avLst/>
          </a:prstGeom>
        </p:spPr>
      </p:pic>
      <p:sp>
        <p:nvSpPr>
          <p:cNvPr id="1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23850" y="2996952"/>
            <a:ext cx="8424863" cy="1152128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None/>
              <a:defRPr/>
            </a:pPr>
            <a:r>
              <a:rPr xmlns:mc="http://schemas.openxmlformats.org/markup-compatibility/2006" xmlns:hp="http://schemas.haansoft.com/office/presentation/8.0" lang="en-US" altLang="ko-KR" sz="5300" mc:Ignorable="hp" hp:hslEmbossed="0">
                <a:effectLst/>
              </a:rPr>
              <a:t>Thank you.</a:t>
            </a:r>
            <a:endParaRPr xmlns:mc="http://schemas.openxmlformats.org/markup-compatibility/2006" xmlns:hp="http://schemas.haansoft.com/office/presentation/8.0" lang="en-US" altLang="ko-KR" sz="5300" mc:Ignorable="hp" hp:hslEmbossed="0">
              <a:effectLst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28622" y="436330"/>
            <a:ext cx="5191849" cy="220058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088643" y="5832790"/>
            <a:ext cx="1803836" cy="764562"/>
          </a:xfrm>
          <a:prstGeom prst="rect">
            <a:avLst/>
          </a:prstGeom>
        </p:spPr>
      </p:pic>
      <p:sp>
        <p:nvSpPr>
          <p:cNvPr id="29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1144700" y="6001899"/>
            <a:ext cx="6854599" cy="451437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2024</a:t>
            </a:r>
            <a:r>
              <a:rPr lang="ko-KR" altLang="en-US" sz="2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년 캡스톤디자인</a:t>
            </a:r>
            <a:r>
              <a:rPr lang="en-US" altLang="ko-KR" sz="2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2</a:t>
            </a:r>
            <a:r>
              <a:rPr lang="ko-KR" altLang="en-US" sz="2000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결과발표회</a:t>
            </a:r>
            <a:endParaRPr lang="ko-KR" altLang="en-US" sz="200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1413789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en-US" altLang="ko-KR"/>
              <a:t>AI</a:t>
            </a:r>
            <a:br>
              <a:rPr lang="ko-KR" altLang="en-US"/>
            </a:br>
            <a:endParaRPr lang="ko-KR" altLang="en-US"/>
          </a:p>
          <a:p>
            <a:pPr marL="0" lvl="0" indent="0">
              <a:buFont typeface="Wingdings"/>
              <a:buNone/>
              <a:defRPr/>
            </a:pPr>
            <a:r>
              <a:rPr lang="ko-KR" altLang="en-US"/>
              <a:t>자연어 처리 </a:t>
            </a:r>
            <a:r>
              <a:rPr lang="en-US" altLang="ko-KR"/>
              <a:t>AI </a:t>
            </a:r>
            <a:r>
              <a:rPr lang="ko-KR" altLang="en-US"/>
              <a:t>모듈</a:t>
            </a: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  <p:sp>
        <p:nvSpPr>
          <p:cNvPr id="8" name="직사각형 7"/>
          <p:cNvSpPr/>
          <p:nvPr/>
        </p:nvSpPr>
        <p:spPr>
          <a:xfrm>
            <a:off x="611560" y="3645024"/>
            <a:ext cx="1152128" cy="6480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전처리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411760" y="3645023"/>
            <a:ext cx="1152128" cy="6480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토큰화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211960" y="3429000"/>
            <a:ext cx="1728192" cy="100811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목적 따른 목적지 분류 예측 수행</a:t>
            </a:r>
            <a:endParaRPr lang="ko-KR" altLang="en-US">
              <a:solidFill>
                <a:schemeClr val="dk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16216" y="3645024"/>
            <a:ext cx="2016224" cy="648072"/>
          </a:xfrm>
          <a:prstGeom prst="rect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>
                <a:solidFill>
                  <a:schemeClr val="dk1"/>
                </a:solidFill>
              </a:rPr>
              <a:t>유사도 판단</a:t>
            </a:r>
            <a:endParaRPr lang="ko-KR" altLang="en-US">
              <a:solidFill>
                <a:schemeClr val="dk1"/>
              </a:solidFill>
            </a:endParaRPr>
          </a:p>
        </p:txBody>
      </p:sp>
      <p:cxnSp>
        <p:nvCxnSpPr>
          <p:cNvPr id="13" name="화살표 12"/>
          <p:cNvCxnSpPr/>
          <p:nvPr/>
        </p:nvCxnSpPr>
        <p:spPr>
          <a:xfrm>
            <a:off x="1907704" y="4005063"/>
            <a:ext cx="360045" cy="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화살표 13"/>
          <p:cNvCxnSpPr/>
          <p:nvPr/>
        </p:nvCxnSpPr>
        <p:spPr>
          <a:xfrm>
            <a:off x="3779912" y="4005063"/>
            <a:ext cx="360045" cy="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화살표 14"/>
          <p:cNvCxnSpPr/>
          <p:nvPr/>
        </p:nvCxnSpPr>
        <p:spPr>
          <a:xfrm>
            <a:off x="5868144" y="4005063"/>
            <a:ext cx="504056" cy="1"/>
          </a:xfrm>
          <a:prstGeom prst="straightConnector1">
            <a:avLst/>
          </a:prstGeom>
          <a:ln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353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ko-KR" altLang="en-US"/>
              <a:t>임베디드</a:t>
            </a:r>
            <a:br>
              <a:rPr lang="ko-KR" altLang="en-US"/>
            </a:b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  <a:p>
            <a:pPr marL="0" lvl="0" indent="0">
              <a:buFont typeface="Wingdings"/>
              <a:buNone/>
              <a:defRPr/>
            </a:pPr>
            <a:r>
              <a:rPr lang="ko-KR" altLang="en-US"/>
              <a:t>   </a:t>
            </a: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ko-KR" altLang="en-US" sz="1600"/>
          </a:p>
          <a:p>
            <a:pPr marL="0" lvl="0" indent="0">
              <a:buFont typeface="Wingdings"/>
              <a:buNone/>
              <a:defRPr/>
            </a:pPr>
            <a:endParaRPr lang="ko-KR" altLang="en-US" sz="1600"/>
          </a:p>
          <a:p>
            <a:pPr marL="0" lvl="0" indent="0">
              <a:buFont typeface="Wingdings"/>
              <a:buNone/>
              <a:defRPr/>
            </a:pPr>
            <a:endParaRPr lang="ko-KR" altLang="en-US" sz="1600"/>
          </a:p>
          <a:p>
            <a:pPr marL="0" lvl="0" indent="0">
              <a:buFont typeface="Wingdings"/>
              <a:buNone/>
              <a:defRPr/>
            </a:pPr>
            <a:endParaRPr lang="ko-KR" altLang="en-US" sz="1600"/>
          </a:p>
          <a:p>
            <a:pPr marL="0" lvl="0" indent="0">
              <a:buFont typeface="Wingdings"/>
              <a:buNone/>
              <a:defRPr/>
            </a:pPr>
            <a:endParaRPr lang="ko-KR" altLang="en-US" sz="1600"/>
          </a:p>
          <a:p>
            <a:pPr marL="0" lvl="0" indent="0">
              <a:buFont typeface="Wingdings"/>
              <a:buNone/>
              <a:defRPr/>
            </a:pPr>
            <a:endParaRPr lang="ko-KR" altLang="en-US" sz="1600"/>
          </a:p>
          <a:p>
            <a:pPr marL="0" lvl="0" indent="0">
              <a:buFont typeface="Wingdings"/>
              <a:buNone/>
              <a:defRPr/>
            </a:pPr>
            <a:endParaRPr lang="ko-KR" altLang="en-US" sz="1600"/>
          </a:p>
          <a:p>
            <a:pPr marL="0" lvl="0" indent="0">
              <a:buFont typeface="Wingdings"/>
              <a:buNone/>
              <a:defRPr/>
            </a:pPr>
            <a:endParaRPr lang="ko-KR" altLang="en-US" sz="1600"/>
          </a:p>
          <a:p>
            <a:pPr marL="0" lvl="0" indent="0">
              <a:buFont typeface="Wingdings"/>
              <a:buNone/>
              <a:defRPr/>
            </a:pPr>
            <a:endParaRPr lang="en-US" altLang="ko-KR" sz="1600"/>
          </a:p>
          <a:p>
            <a:pPr marL="0" lvl="0" indent="0">
              <a:buFont typeface="Wingdings"/>
              <a:buNone/>
              <a:defRPr/>
            </a:pPr>
            <a:r>
              <a:rPr lang="ko-KR" altLang="en-US" sz="1600"/>
              <a:t> </a:t>
            </a:r>
            <a:endParaRPr lang="ko-KR" altLang="en-US" sz="160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20080" y="1844824"/>
            <a:ext cx="7308304" cy="513491"/>
          </a:xfrm>
          <a:prstGeom prst="rect">
            <a:avLst/>
          </a:prstGeom>
          <a:ln w="50800">
            <a:solidFill>
              <a:schemeClr val="dk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90018" y="3356992"/>
            <a:ext cx="1793750" cy="270026"/>
          </a:xfrm>
          <a:prstGeom prst="rect">
            <a:avLst/>
          </a:prstGeom>
          <a:ln w="50800">
            <a:solidFill>
              <a:schemeClr val="dk2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83568" y="4725144"/>
            <a:ext cx="4222400" cy="737344"/>
          </a:xfrm>
          <a:prstGeom prst="rect">
            <a:avLst/>
          </a:prstGeom>
          <a:ln w="50800">
            <a:solidFill>
              <a:schemeClr val="dk2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467544" y="2492896"/>
            <a:ext cx="8352928" cy="79208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sz="1600" b="1">
                <a:solidFill>
                  <a:srgbClr val="3057b9"/>
                </a:solidFill>
              </a:rPr>
              <a:t>- 오디오 출력함수 </a:t>
            </a:r>
            <a:r>
              <a:rPr lang="en-US" altLang="ko-KR" sz="1600" b="1">
                <a:solidFill>
                  <a:schemeClr val="dk1"/>
                </a:solidFill>
              </a:rPr>
              <a:t>: </a:t>
            </a:r>
            <a:r>
              <a:rPr lang="ko-KR" altLang="en-US" sz="1600" b="1">
                <a:solidFill>
                  <a:schemeClr val="dk1"/>
                </a:solidFill>
              </a:rPr>
              <a:t>저장되어있는 </a:t>
            </a:r>
            <a:r>
              <a:rPr lang="en-US" altLang="ko-KR" sz="1600" b="1">
                <a:solidFill>
                  <a:schemeClr val="dk1"/>
                </a:solidFill>
              </a:rPr>
              <a:t>시작, 경로안내, 위험지역</a:t>
            </a:r>
            <a:r>
              <a:rPr lang="ko-KR" altLang="en-US" sz="1600" b="1">
                <a:solidFill>
                  <a:schemeClr val="dk1"/>
                </a:solidFill>
              </a:rPr>
              <a:t> 등</a:t>
            </a:r>
            <a:r>
              <a:rPr lang="en-US" altLang="ko-KR" sz="1600" b="1">
                <a:solidFill>
                  <a:schemeClr val="dk1"/>
                </a:solidFill>
              </a:rPr>
              <a:t>을 알리는 음성파일(wave)</a:t>
            </a:r>
            <a:r>
              <a:rPr lang="ko-KR" altLang="en-US" sz="1600" b="1">
                <a:solidFill>
                  <a:schemeClr val="dk1"/>
                </a:solidFill>
              </a:rPr>
              <a:t>		</a:t>
            </a:r>
            <a:r>
              <a:rPr lang="en-US" altLang="ko-KR" sz="1600" b="1">
                <a:solidFill>
                  <a:schemeClr val="dk1"/>
                </a:solidFill>
              </a:rPr>
              <a:t>를 상황에 맞게 출력</a:t>
            </a:r>
            <a:endParaRPr lang="en-US" altLang="ko-KR" sz="1600" b="1">
              <a:solidFill>
                <a:schemeClr val="dk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95536" y="3789040"/>
            <a:ext cx="8352928" cy="79208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Font typeface="Wingdings"/>
              <a:buNone/>
              <a:defRPr/>
            </a:pPr>
            <a:r>
              <a:rPr lang="ko-KR" altLang="en-US" sz="1600" b="1">
                <a:solidFill>
                  <a:srgbClr val="3057b9"/>
                </a:solidFill>
              </a:rPr>
              <a:t> - 오디오 입력함수 </a:t>
            </a:r>
            <a:r>
              <a:rPr lang="ko-KR" altLang="en-US" sz="1600" b="1">
                <a:solidFill>
                  <a:schemeClr val="dk1"/>
                </a:solidFill>
              </a:rPr>
              <a:t>: Google Cl</a:t>
            </a:r>
            <a:r>
              <a:rPr lang="en-US" altLang="ko-KR" sz="1600" b="1">
                <a:solidFill>
                  <a:schemeClr val="dk1"/>
                </a:solidFill>
              </a:rPr>
              <a:t>oud</a:t>
            </a:r>
            <a:r>
              <a:rPr lang="ko-KR" altLang="en-US" sz="1600" b="1">
                <a:solidFill>
                  <a:schemeClr val="dk1"/>
                </a:solidFill>
              </a:rPr>
              <a:t> STT API로 보내기위한 목적지 </a:t>
            </a:r>
            <a:endParaRPr lang="ko-KR" altLang="en-US" sz="1600" b="1">
              <a:solidFill>
                <a:schemeClr val="dk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	                 음성파일(wave) 저장</a:t>
            </a:r>
            <a:endParaRPr lang="ko-KR" altLang="en-US" sz="1600" b="1">
              <a:solidFill>
                <a:schemeClr val="dk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7504" y="5661248"/>
            <a:ext cx="8352928" cy="648072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Font typeface="Wingdings"/>
              <a:buNone/>
              <a:defRPr/>
            </a:pPr>
            <a:r>
              <a:rPr lang="ko-KR" altLang="en-US" sz="1600" b="1">
                <a:solidFill>
                  <a:srgbClr val="3057b9"/>
                </a:solidFill>
              </a:rPr>
              <a:t>      - GPS 좌표함수</a:t>
            </a:r>
            <a:r>
              <a:rPr lang="ko-KR" altLang="en-US" sz="1600" b="1">
                <a:solidFill>
                  <a:schemeClr val="dk1"/>
                </a:solidFill>
              </a:rPr>
              <a:t> : GPS모듈을 통해 현재위치 수신</a:t>
            </a:r>
            <a:endParaRPr lang="ko-KR" altLang="en-US" sz="1600" b="1">
              <a:solidFill>
                <a:schemeClr val="dk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1" animBg="1"/>
      <p:bldP spid="10" grpId="2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ko-KR" altLang="en-US"/>
              <a:t>임베디드</a:t>
            </a:r>
            <a:br>
              <a:rPr lang="ko-KR" altLang="en-US"/>
            </a:br>
            <a:endParaRPr lang="ko-KR" altLang="en-US"/>
          </a:p>
          <a:p>
            <a:pPr marL="0" lvl="0" indent="0">
              <a:buFont typeface="Wingdings"/>
              <a:buNone/>
              <a:defRPr/>
            </a:pPr>
            <a:r>
              <a:rPr lang="ko-KR" altLang="en-US"/>
              <a:t>	</a:t>
            </a: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050" y="3975746"/>
            <a:ext cx="5022054" cy="317349"/>
          </a:xfrm>
          <a:prstGeom prst="rect">
            <a:avLst/>
          </a:prstGeom>
          <a:ln w="50800">
            <a:solidFill>
              <a:schemeClr val="dk2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39552" y="2208241"/>
            <a:ext cx="4320480" cy="356662"/>
          </a:xfrm>
          <a:prstGeom prst="rect">
            <a:avLst/>
          </a:prstGeom>
          <a:ln w="63500">
            <a:solidFill>
              <a:schemeClr val="dk2"/>
            </a:solidFill>
          </a:ln>
        </p:spPr>
      </p:pic>
      <p:sp>
        <p:nvSpPr>
          <p:cNvPr id="7" name="직사각형 6"/>
          <p:cNvSpPr/>
          <p:nvPr/>
        </p:nvSpPr>
        <p:spPr>
          <a:xfrm>
            <a:off x="539552" y="2636912"/>
            <a:ext cx="8352928" cy="79208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>
              <a:buFont typeface="Wingdings"/>
              <a:buNone/>
              <a:defRPr/>
            </a:pPr>
            <a:r>
              <a:rPr lang="en-US" altLang="ko-KR" sz="1600" b="1">
                <a:solidFill>
                  <a:srgbClr val="3057b9"/>
                </a:solidFill>
              </a:rPr>
              <a:t>-</a:t>
            </a:r>
            <a:r>
              <a:rPr lang="ko-KR" altLang="en-US" sz="1600" b="1">
                <a:solidFill>
                  <a:srgbClr val="3057b9"/>
                </a:solidFill>
              </a:rPr>
              <a:t> 목적지 전송</a:t>
            </a:r>
            <a:r>
              <a:rPr lang="ko-KR" altLang="en-US" sz="1600" b="1">
                <a:solidFill>
                  <a:schemeClr val="dk1"/>
                </a:solidFill>
              </a:rPr>
              <a:t> </a:t>
            </a:r>
            <a:r>
              <a:rPr lang="en-US" altLang="ko-KR" sz="1600" b="1">
                <a:solidFill>
                  <a:schemeClr val="dk1"/>
                </a:solidFill>
              </a:rPr>
              <a:t>:</a:t>
            </a:r>
            <a:r>
              <a:rPr lang="ko-KR" altLang="en-US" sz="1600" b="1">
                <a:solidFill>
                  <a:schemeClr val="dk1"/>
                </a:solidFill>
              </a:rPr>
              <a:t> 마이크로 받은 목적지 음성파일</a:t>
            </a:r>
            <a:r>
              <a:rPr lang="en-US" altLang="ko-KR" sz="1600" b="1">
                <a:solidFill>
                  <a:schemeClr val="dk1"/>
                </a:solidFill>
              </a:rPr>
              <a:t>(wave)</a:t>
            </a:r>
            <a:r>
              <a:rPr lang="ko-KR" altLang="en-US" sz="1600" b="1">
                <a:solidFill>
                  <a:schemeClr val="dk1"/>
                </a:solidFill>
              </a:rPr>
              <a:t>을 </a:t>
            </a:r>
            <a:r>
              <a:rPr lang="en-US" altLang="ko-KR" sz="1600" b="1">
                <a:solidFill>
                  <a:schemeClr val="dk1"/>
                </a:solidFill>
              </a:rPr>
              <a:t>Google Cloud STT API</a:t>
            </a:r>
            <a:r>
              <a:rPr lang="ko-KR" altLang="en-US" sz="1600" b="1">
                <a:solidFill>
                  <a:schemeClr val="dk1"/>
                </a:solidFill>
              </a:rPr>
              <a:t> 로 	       전송후</a:t>
            </a:r>
            <a:r>
              <a:rPr lang="en-US" altLang="ko-KR" sz="1600" b="1">
                <a:solidFill>
                  <a:schemeClr val="dk1"/>
                </a:solidFill>
              </a:rPr>
              <a:t> TEXT</a:t>
            </a:r>
            <a:r>
              <a:rPr lang="ko-KR" altLang="en-US" sz="1600" b="1">
                <a:solidFill>
                  <a:schemeClr val="dk1"/>
                </a:solidFill>
              </a:rPr>
              <a:t>로 처리된 데이터 수신</a:t>
            </a:r>
            <a:endParaRPr lang="ko-KR" altLang="en-US" sz="1600" b="1">
              <a:solidFill>
                <a:schemeClr val="dk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39552" y="4437112"/>
            <a:ext cx="7704856" cy="792088"/>
          </a:xfrm>
          <a:prstGeom prst="rect">
            <a:avLst/>
          </a:prstGeom>
          <a:solidFill>
            <a:schemeClr val="lt1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>
              <a:buFont typeface="Wingdings"/>
              <a:buNone/>
              <a:defRPr/>
            </a:pPr>
            <a:r>
              <a:rPr lang="en-US" altLang="ko-KR" sz="1600" b="1">
                <a:solidFill>
                  <a:srgbClr val="3057b9"/>
                </a:solidFill>
              </a:rPr>
              <a:t>-</a:t>
            </a:r>
            <a:r>
              <a:rPr lang="ko-KR" altLang="en-US" sz="1600" b="1">
                <a:solidFill>
                  <a:srgbClr val="3057b9"/>
                </a:solidFill>
              </a:rPr>
              <a:t> 목적지 경로수신</a:t>
            </a:r>
            <a:r>
              <a:rPr lang="ko-KR" altLang="en-US" sz="1600" b="1">
                <a:solidFill>
                  <a:schemeClr val="dk1"/>
                </a:solidFill>
              </a:rPr>
              <a:t> </a:t>
            </a:r>
            <a:r>
              <a:rPr lang="en-US" altLang="ko-KR" sz="1600" b="1">
                <a:solidFill>
                  <a:schemeClr val="dk1"/>
                </a:solidFill>
              </a:rPr>
              <a:t>:</a:t>
            </a:r>
            <a:r>
              <a:rPr lang="ko-KR" altLang="en-US" sz="1600" b="1">
                <a:solidFill>
                  <a:schemeClr val="dk1"/>
                </a:solidFill>
              </a:rPr>
              <a:t> 목적지 </a:t>
            </a:r>
            <a:r>
              <a:rPr lang="en-US" altLang="ko-KR" sz="1600" b="1">
                <a:solidFill>
                  <a:schemeClr val="dk1"/>
                </a:solidFill>
              </a:rPr>
              <a:t>TEXT, </a:t>
            </a:r>
            <a:r>
              <a:rPr lang="ko-KR" altLang="en-US" sz="1600" b="1">
                <a:solidFill>
                  <a:schemeClr val="dk1"/>
                </a:solidFill>
              </a:rPr>
              <a:t>위도</a:t>
            </a:r>
            <a:r>
              <a:rPr lang="en-US" altLang="ko-KR" sz="1600" b="1">
                <a:solidFill>
                  <a:schemeClr val="dk1"/>
                </a:solidFill>
              </a:rPr>
              <a:t>,</a:t>
            </a:r>
            <a:r>
              <a:rPr lang="ko-KR" altLang="en-US" sz="1600" b="1">
                <a:solidFill>
                  <a:schemeClr val="dk1"/>
                </a:solidFill>
              </a:rPr>
              <a:t> 경도를 </a:t>
            </a:r>
            <a:r>
              <a:rPr lang="en-US" altLang="ko-KR" sz="1600" b="1">
                <a:solidFill>
                  <a:schemeClr val="dk1"/>
                </a:solidFill>
              </a:rPr>
              <a:t>socket</a:t>
            </a:r>
            <a:r>
              <a:rPr lang="ko-KR" altLang="en-US" sz="1600" b="1">
                <a:solidFill>
                  <a:schemeClr val="dk1"/>
                </a:solidFill>
              </a:rPr>
              <a:t>통신을 통해 </a:t>
            </a:r>
            <a:r>
              <a:rPr lang="en-US" altLang="ko-KR" sz="1600" b="1">
                <a:solidFill>
                  <a:schemeClr val="dk1"/>
                </a:solidFill>
              </a:rPr>
              <a:t>PC</a:t>
            </a:r>
            <a:r>
              <a:rPr lang="ko-KR" altLang="en-US" sz="1600" b="1">
                <a:solidFill>
                  <a:schemeClr val="dk1"/>
                </a:solidFill>
              </a:rPr>
              <a:t>로 전송후 </a:t>
            </a:r>
            <a:endParaRPr lang="ko-KR" altLang="en-US" sz="1600" b="1">
              <a:solidFill>
                <a:schemeClr val="dk1"/>
              </a:solidFill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1600" b="1">
                <a:solidFill>
                  <a:schemeClr val="dk1"/>
                </a:solidFill>
              </a:rPr>
              <a:t>		목적지 안내 수신</a:t>
            </a:r>
            <a:endParaRPr lang="ko-KR" altLang="en-US" sz="1600" b="1">
              <a:solidFill>
                <a:schemeClr val="dk1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1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mc:Ignorable="hp" hp:hslEmbossed="0">
                <a:effectLst/>
              </a:rPr>
              <a:t>작품개요</a:t>
            </a:r>
            <a:endParaRPr xmlns:mc="http://schemas.openxmlformats.org/markup-compatibility/2006" xmlns:hp="http://schemas.haansoft.com/office/presentation/8.0" lang="ko-KR" altLang="en-US" mc:Ignorable="hp" hp:hslEmbossed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  <p:sp>
        <p:nvSpPr>
          <p:cNvPr id="12" name="가로 글상자 11"/>
          <p:cNvSpPr txBox="1"/>
          <p:nvPr/>
        </p:nvSpPr>
        <p:spPr>
          <a:xfrm>
            <a:off x="3851920" y="2924944"/>
            <a:ext cx="285760" cy="35927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0" name=""/>
          <p:cNvSpPr/>
          <p:nvPr/>
        </p:nvSpPr>
        <p:spPr>
          <a:xfrm>
            <a:off x="3563888" y="2060848"/>
            <a:ext cx="5256584" cy="2880320"/>
          </a:xfrm>
          <a:prstGeom prst="roundRect">
            <a:avLst>
              <a:gd name="adj" fmla="val 10000"/>
            </a:avLst>
          </a:prstGeom>
          <a:solidFill>
            <a:schemeClr val="dk2">
              <a:alpha val="90000"/>
            </a:schemeClr>
          </a:solidFill>
          <a:ln>
            <a:solidFill>
              <a:schemeClr val="dk1">
                <a:alpha val="9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alpha val="90000"/>
              <a:tint val="40000"/>
            </a:schemeClr>
          </a:lnRef>
          <a:fillRef idx="1">
            <a:schemeClr val="accent1">
              <a:alpha val="90000"/>
              <a:tint val="40000"/>
            </a:schemeClr>
          </a:fillRef>
          <a:effectRef idx="0">
            <a:srgbClr val="000000"/>
          </a:effectRef>
          <a:fontRef idx="minor">
            <a:schemeClr val="dk1"/>
          </a:fontRef>
        </p:style>
        <p:txBody>
          <a:bodyPr rot="0" vert="horz" wrap="square" lIns="118110" tIns="59055" rIns="118110" bIns="59055" anchor="ctr" anchorCtr="0">
            <a:noAutofit/>
            <a:flatTx/>
          </a:bodyPr>
          <a:lstStyle/>
          <a:p>
            <a:pPr marL="0" marR="0" lvl="1" indent="0" algn="ctr" rtl="0" eaLnBrk="1" latinLnBrk="1" hangingPunct="0">
              <a:lnSpc>
                <a:spcPct val="120000"/>
              </a:lnSpc>
              <a:spcAft>
                <a:spcPct val="150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100" b="1" i="0" u="none" strike="noStrike" kern="0" cap="none" spc="0" normalizeH="0" baseline="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터치없는 음성 인터페이스</a:t>
            </a:r>
            <a:br>
              <a:rPr xmlns:mc="http://schemas.openxmlformats.org/markup-compatibility/2006" xmlns:hp="http://schemas.haansoft.com/office/presentation/8.0" kumimoji="0" lang="ko-KR" altLang="en-US" sz="3100" b="1" i="0" u="none" strike="noStrike" kern="0" cap="none" spc="0" normalizeH="0" baseline="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</a:br>
            <a:r>
              <a:rPr xmlns:mc="http://schemas.openxmlformats.org/markup-compatibility/2006" xmlns:hp="http://schemas.haansoft.com/office/presentation/8.0" kumimoji="0" lang="en-US" altLang="ko-KR" sz="3100" b="1" i="0" u="none" strike="noStrike" kern="0" cap="none" spc="0" normalizeH="0" baseline="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&amp;</a:t>
            </a:r>
            <a:r>
              <a:rPr xmlns:mc="http://schemas.openxmlformats.org/markup-compatibility/2006" xmlns:hp="http://schemas.haansoft.com/office/presentation/8.0" kumimoji="0" lang="ko-KR" altLang="en-US" sz="3100" b="1" i="0" u="none" strike="noStrike" kern="0" cap="none" spc="0" normalizeH="0" baseline="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3100" b="1" i="0" u="none" strike="noStrike" kern="0" cap="none" spc="0" normalizeH="0" baseline="0" mc:Ignorable="hp" hp:hslEmbossed="0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</a:endParaRPr>
          </a:p>
          <a:p>
            <a:pPr marL="0" marR="0" lvl="1" indent="0" algn="ctr" rtl="0" eaLnBrk="1" latinLnBrk="1" hangingPunct="0">
              <a:lnSpc>
                <a:spcPct val="120000"/>
              </a:lnSpc>
              <a:spcAft>
                <a:spcPct val="1500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100" b="1" i="0" u="none" strike="noStrike" kern="0" cap="none" spc="0" normalizeH="0" baseline="0" mc:Ignorable="hp" hp:hslEmbossed="0">
                <a:solidFill>
                  <a:schemeClr val="lt1"/>
                </a:solidFill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  <a:latin typeface="맑은 고딕"/>
                <a:ea typeface="맑은 고딕"/>
              </a:rPr>
              <a:t>간단한 명령으로 목적지 </a:t>
            </a:r>
            <a:endParaRPr xmlns:mc="http://schemas.openxmlformats.org/markup-compatibility/2006" xmlns:hp="http://schemas.haansoft.com/office/presentation/8.0" kumimoji="0" lang="ko-KR" altLang="en-US" sz="3100" b="1" i="0" u="none" strike="noStrike" kern="0" cap="none" spc="0" normalizeH="0" baseline="0" mc:Ignorable="hp" hp:hslEmbossed="0">
              <a:solidFill>
                <a:schemeClr val="lt1"/>
              </a:solidFill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맑은 고딕"/>
              <a:ea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536" y="1316112"/>
            <a:ext cx="2880320" cy="4225775"/>
          </a:xfrm>
          <a:prstGeom prst="rect">
            <a:avLst/>
          </a:prstGeom>
          <a:ln w="38100" cap="rnd">
            <a:solidFill>
              <a:schemeClr val="dk1">
                <a:alpha val="90000"/>
              </a:schemeClr>
            </a:solidFill>
            <a:prstDash val="solid"/>
            <a:round/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59886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mc:Ignorable="hp" hp:hslEmbossed="0">
                <a:effectLst/>
              </a:rPr>
              <a:t>작품개요</a:t>
            </a:r>
            <a:endParaRPr xmlns:mc="http://schemas.openxmlformats.org/markup-compatibility/2006" xmlns:hp="http://schemas.haansoft.com/office/presentation/8.0" lang="ko-KR" altLang="en-US" mc:Ignorable="hp" hp:hslEmbossed="0"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  <p:sp>
        <p:nvSpPr>
          <p:cNvPr id="12" name="가로 글상자 11"/>
          <p:cNvSpPr txBox="1"/>
          <p:nvPr/>
        </p:nvSpPr>
        <p:spPr>
          <a:xfrm>
            <a:off x="3851920" y="2924944"/>
            <a:ext cx="285760" cy="35927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0" name=""/>
          <p:cNvSpPr/>
          <p:nvPr/>
        </p:nvSpPr>
        <p:spPr>
          <a:xfrm>
            <a:off x="4283969" y="2748778"/>
            <a:ext cx="4536503" cy="1360444"/>
          </a:xfrm>
          <a:prstGeom prst="roundRect">
            <a:avLst>
              <a:gd name="adj" fmla="val 10000"/>
            </a:avLst>
          </a:prstGeom>
          <a:solidFill>
            <a:schemeClr val="dk2">
              <a:alpha val="90000"/>
            </a:schemeClr>
          </a:solidFill>
          <a:ln>
            <a:solidFill>
              <a:schemeClr val="dk1">
                <a:alpha val="9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alpha val="90000"/>
              <a:tint val="40000"/>
            </a:schemeClr>
          </a:lnRef>
          <a:fillRef idx="1">
            <a:schemeClr val="accent1">
              <a:alpha val="90000"/>
              <a:tint val="40000"/>
            </a:schemeClr>
          </a:fillRef>
          <a:effectRef idx="0">
            <a:srgbClr val="000000"/>
          </a:effectRef>
          <a:fontRef idx="minor">
            <a:schemeClr val="dk1"/>
          </a:fontRef>
        </p:style>
        <p:txBody>
          <a:bodyPr rot="0" vert="horz" wrap="square" lIns="118110" tIns="59055" rIns="118110" bIns="59055" anchor="ctr" anchorCtr="0">
            <a:noAutofit/>
            <a:flatTx/>
          </a:bodyPr>
          <a:lstStyle/>
          <a:p>
            <a:pPr marL="0" marR="0" lvl="1" indent="0" algn="ctr" rtl="0" eaLnBrk="1" latinLnBrk="1" hangingPunct="0">
              <a:lnSpc>
                <a:spcPct val="120000"/>
              </a:lnSpc>
              <a:spcAft>
                <a:spcPct val="15000"/>
              </a:spcAft>
              <a:buNone/>
              <a:defRPr/>
            </a:pPr>
            <a:r>
              <a:rPr kumimoji="0" lang="ko-KR" altLang="en-US" sz="3100" b="1" i="0" u="none" strike="noStrike" kern="0" cap="none" spc="0" normalizeH="0" baseline="0">
                <a:solidFill>
                  <a:schemeClr val="lt1"/>
                </a:solidFill>
                <a:latin typeface="맑은 고딕"/>
                <a:ea typeface="맑은 고딕"/>
              </a:rPr>
              <a:t>위험 구역 회피 </a:t>
            </a:r>
            <a:endParaRPr kumimoji="0" lang="ko-KR" altLang="en-US" sz="3100" b="1" i="0" u="none" strike="noStrike" kern="0" cap="none" spc="0" normalizeH="0" baseline="0">
              <a:solidFill>
                <a:schemeClr val="lt1"/>
              </a:solidFill>
              <a:latin typeface="맑은 고딕"/>
              <a:ea typeface="맑은 고딕"/>
            </a:endParaRPr>
          </a:p>
          <a:p>
            <a:pPr marL="0" marR="0" lvl="1" indent="0" algn="ctr" rtl="0" eaLnBrk="1" latinLnBrk="1" hangingPunct="0">
              <a:lnSpc>
                <a:spcPct val="120000"/>
              </a:lnSpc>
              <a:spcAft>
                <a:spcPct val="15000"/>
              </a:spcAft>
              <a:buNone/>
              <a:defRPr/>
            </a:pPr>
            <a:r>
              <a:rPr kumimoji="0" lang="ko-KR" altLang="en-US" sz="3100" b="1" i="0" u="none" strike="noStrike" kern="0" cap="none" spc="0" normalizeH="0" baseline="0">
                <a:solidFill>
                  <a:schemeClr val="lt1"/>
                </a:solidFill>
                <a:latin typeface="맑은 고딕"/>
                <a:ea typeface="맑은 고딕"/>
              </a:rPr>
              <a:t>경로 안내</a:t>
            </a:r>
            <a:endParaRPr kumimoji="0" lang="ko-KR" altLang="en-US" sz="3100" b="1" i="0" u="none" strike="noStrike" kern="0" cap="none" spc="0" normalizeH="0" baseline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8032" y="1988840"/>
            <a:ext cx="3707903" cy="2697943"/>
          </a:xfrm>
          <a:prstGeom prst="rect">
            <a:avLst/>
          </a:prstGeom>
          <a:ln w="38100" cap="rnd">
            <a:solidFill>
              <a:schemeClr val="dk1">
                <a:alpha val="9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09181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작품개요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  <p:sp>
        <p:nvSpPr>
          <p:cNvPr id="12" name="가로 글상자 11"/>
          <p:cNvSpPr txBox="1"/>
          <p:nvPr/>
        </p:nvSpPr>
        <p:spPr>
          <a:xfrm>
            <a:off x="3851920" y="2924944"/>
            <a:ext cx="285760" cy="359276"/>
          </a:xfrm>
          <a:prstGeom prst="rect">
            <a:avLst/>
          </a:prstGeom>
        </p:spPr>
        <p:txBody>
          <a:bodyPr wrap="none">
            <a:spAutoFit/>
          </a:bodyPr>
          <a:p>
            <a:pPr lvl="0">
              <a:defRPr/>
            </a:pPr>
            <a:endParaRPr lang="ko-KR" altLang="en-US"/>
          </a:p>
        </p:txBody>
      </p:sp>
      <p:sp>
        <p:nvSpPr>
          <p:cNvPr id="0" name=""/>
          <p:cNvSpPr/>
          <p:nvPr/>
        </p:nvSpPr>
        <p:spPr>
          <a:xfrm>
            <a:off x="4427985" y="2644620"/>
            <a:ext cx="4320479" cy="1568760"/>
          </a:xfrm>
          <a:prstGeom prst="roundRect">
            <a:avLst>
              <a:gd name="adj" fmla="val 10000"/>
            </a:avLst>
          </a:prstGeom>
          <a:solidFill>
            <a:schemeClr val="dk2">
              <a:alpha val="90000"/>
            </a:schemeClr>
          </a:solidFill>
          <a:ln>
            <a:solidFill>
              <a:schemeClr val="dk1">
                <a:alpha val="9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  <p:style>
          <a:lnRef idx="2">
            <a:schemeClr val="accent1">
              <a:alpha val="90000"/>
              <a:tint val="40000"/>
            </a:schemeClr>
          </a:lnRef>
          <a:fillRef idx="1">
            <a:schemeClr val="accent1">
              <a:alpha val="90000"/>
              <a:tint val="40000"/>
            </a:schemeClr>
          </a:fillRef>
          <a:effectRef idx="0">
            <a:srgbClr val="000000"/>
          </a:effectRef>
          <a:fontRef idx="minor">
            <a:schemeClr val="dk1"/>
          </a:fontRef>
        </p:style>
        <p:txBody>
          <a:bodyPr rot="0" vert="horz" wrap="square" lIns="118110" tIns="59055" rIns="118110" bIns="59055" anchor="ctr" anchorCtr="0">
            <a:noAutofit/>
            <a:flatTx/>
          </a:bodyPr>
          <a:lstStyle/>
          <a:p>
            <a:pPr marL="0" marR="0" lvl="1" indent="0" algn="ctr" rtl="0" eaLnBrk="1" latinLnBrk="1" hangingPunct="0">
              <a:lnSpc>
                <a:spcPct val="120000"/>
              </a:lnSpc>
              <a:spcAft>
                <a:spcPct val="15000"/>
              </a:spcAft>
              <a:buNone/>
              <a:defRPr/>
            </a:pPr>
            <a:r>
              <a:rPr kumimoji="0" lang="ko-KR" altLang="en-US" sz="3100" b="1" i="0" u="none" strike="noStrike" kern="0" cap="none" spc="0" normalizeH="0" baseline="0">
                <a:solidFill>
                  <a:schemeClr val="lt1"/>
                </a:solidFill>
                <a:latin typeface="맑은 고딕"/>
                <a:ea typeface="맑은 고딕"/>
              </a:rPr>
              <a:t>위험 구역 진입 알림</a:t>
            </a:r>
            <a:endParaRPr kumimoji="0" lang="ko-KR" altLang="en-US" sz="3100" b="1" i="0" u="none" strike="noStrike" kern="0" cap="none" spc="0" normalizeH="0" baseline="0">
              <a:solidFill>
                <a:schemeClr val="lt1"/>
              </a:solidFill>
              <a:latin typeface="맑은 고딕"/>
              <a:ea typeface="맑은 고딕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95536" y="1268760"/>
            <a:ext cx="3578266" cy="2088232"/>
          </a:xfrm>
          <a:prstGeom prst="rect">
            <a:avLst/>
          </a:prstGeom>
          <a:ln w="38100" cap="rnd">
            <a:solidFill>
              <a:schemeClr val="dk1">
                <a:alpha val="9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5536" y="3680199"/>
            <a:ext cx="3600400" cy="1981049"/>
          </a:xfrm>
          <a:prstGeom prst="rect">
            <a:avLst/>
          </a:prstGeom>
          <a:ln w="38100" cap="rnd">
            <a:solidFill>
              <a:schemeClr val="dk1">
                <a:alpha val="9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33406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Font typeface="Wingdings"/>
              <a:buNone/>
              <a:defRPr/>
            </a:pPr>
            <a:endParaRPr lang="ko-KR" altLang="en-US"/>
          </a:p>
          <a:p>
            <a:pPr marL="0" lvl="0" indent="0">
              <a:buNone/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7544" y="1916832"/>
            <a:ext cx="3960440" cy="4003802"/>
          </a:xfrm>
          <a:prstGeom prst="rect">
            <a:avLst/>
          </a:prstGeom>
          <a:ln w="38100">
            <a:solidFill>
              <a:schemeClr val="dk1">
                <a:alpha val="9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16015" y="1928603"/>
            <a:ext cx="3960440" cy="3948669"/>
          </a:xfrm>
          <a:prstGeom prst="rect">
            <a:avLst/>
          </a:prstGeom>
          <a:ln w="38100">
            <a:solidFill>
              <a:schemeClr val="dk1">
                <a:alpha val="90000"/>
              </a:schemeClr>
            </a:solidFill>
          </a:ln>
          <a:effectLst>
            <a:outerShdw blurRad="76200" dist="76200" dir="2700000" algn="ctr" rotWithShape="0">
              <a:srgbClr val="000000">
                <a:alpha val="5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sp>
        <p:nvSpPr>
          <p:cNvPr id="12" name="내용 개체 틀 1"/>
          <p:cNvSpPr>
            <a:spLocks noGrp="1"/>
          </p:cNvSpPr>
          <p:nvPr/>
        </p:nvSpPr>
        <p:spPr>
          <a:xfrm>
            <a:off x="359532" y="1052736"/>
            <a:ext cx="8424936" cy="532859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lvl="0" indent="-342900" algn="l" defTabSz="914400" rtl="0" eaLnBrk="1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SzPct val="80000"/>
              <a:buFont typeface="Wingdings"/>
              <a:buChar char="v"/>
              <a:defRPr/>
            </a:pPr>
            <a:r>
              <a: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착용 모습</a:t>
            </a:r>
            <a:endParaRPr xmlns:mc="http://schemas.openxmlformats.org/markup-compatibility/2006" xmlns:hp="http://schemas.haansoft.com/office/presentation/8.0" kumimoji="0" lang="ko-KR" altLang="en-US" sz="2400" b="1" i="0" u="none" strike="noStrike" kern="1200" cap="none" spc="0" normalizeH="0" baseline="0" mc:Ignorable="hp" hp:hslEmbossed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686602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129;p23"/>
          <p:cNvSpPr/>
          <p:nvPr/>
        </p:nvSpPr>
        <p:spPr>
          <a:xfrm>
            <a:off x="6948264" y="899832"/>
            <a:ext cx="1872208" cy="116101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3"/>
            </a:solidFill>
            <a:prstDash val="solid"/>
            <a:round/>
            <a:headEnd w="sm" len="sm"/>
            <a:tailEnd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9532" y="1052736"/>
            <a:ext cx="8424936" cy="5328592"/>
          </a:xfrm>
        </p:spPr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ko-KR" altLang="en-US">
                <a:solidFill>
                  <a:schemeClr val="tx1"/>
                </a:solidFill>
              </a:rPr>
              <a:t>시스템</a:t>
            </a:r>
            <a:r>
              <a:rPr lang="en-US" altLang="ko-KR">
                <a:solidFill>
                  <a:schemeClr val="tx1"/>
                </a:solidFill>
              </a:rPr>
              <a:t> </a:t>
            </a:r>
            <a:r>
              <a:rPr lang="ko-KR" altLang="en-US">
                <a:solidFill>
                  <a:schemeClr val="tx1"/>
                </a:solidFill>
              </a:rPr>
              <a:t>구성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  <p:sp>
        <p:nvSpPr>
          <p:cNvPr id="5" name="Google Shape;128;p23"/>
          <p:cNvSpPr/>
          <p:nvPr/>
        </p:nvSpPr>
        <p:spPr>
          <a:xfrm>
            <a:off x="179512" y="2204864"/>
            <a:ext cx="3096344" cy="345638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ffd700"/>
            </a:solidFill>
            <a:prstDash val="solid"/>
            <a:round/>
            <a:headEnd w="sm" len="sm"/>
            <a:tailEnd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6" name="Google Shape;129;p23"/>
          <p:cNvSpPr/>
          <p:nvPr/>
        </p:nvSpPr>
        <p:spPr>
          <a:xfrm>
            <a:off x="3995936" y="5157192"/>
            <a:ext cx="4752528" cy="1152128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highlight>
                <a:schemeClr val="lt1"/>
              </a:highlight>
            </a:endParaRPr>
          </a:p>
        </p:txBody>
      </p:sp>
      <p:sp>
        <p:nvSpPr>
          <p:cNvPr id="10" name="Google Shape;133;p23"/>
          <p:cNvSpPr/>
          <p:nvPr/>
        </p:nvSpPr>
        <p:spPr>
          <a:xfrm>
            <a:off x="7236296" y="1196752"/>
            <a:ext cx="1368152" cy="610925"/>
          </a:xfrm>
          <a:prstGeom prst="flowChartProcess">
            <a:avLst/>
          </a:prstGeom>
          <a:solidFill>
            <a:schemeClr val="lt1"/>
          </a:solidFill>
          <a:ln w="25400" cap="flat" cmpd="dbl">
            <a:solidFill>
              <a:schemeClr val="accent3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/>
              <a:t>STT</a:t>
            </a:r>
            <a:r>
              <a:rPr lang="ko-KR" altLang="en-US" sz="1200"/>
              <a:t> </a:t>
            </a:r>
            <a:r>
              <a:rPr lang="en-US" altLang="ko-KR" sz="1200"/>
              <a:t>-</a:t>
            </a:r>
            <a:r>
              <a:rPr lang="ko-KR" altLang="en-US" sz="1200"/>
              <a:t> </a:t>
            </a:r>
            <a:r>
              <a:rPr lang="en-US" altLang="ko-KR" sz="1200" b="1"/>
              <a:t>AI</a:t>
            </a:r>
            <a:endParaRPr lang="en-US" altLang="ko-KR"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/>
              <a:t>(Google Cloude)</a:t>
            </a:r>
            <a:endParaRPr lang="en-US" altLang="ko-KR" sz="1200"/>
          </a:p>
        </p:txBody>
      </p:sp>
      <p:sp>
        <p:nvSpPr>
          <p:cNvPr id="32" name="Google Shape;157;p23"/>
          <p:cNvSpPr txBox="1">
            <a:spLocks noSelect="1"/>
          </p:cNvSpPr>
          <p:nvPr/>
        </p:nvSpPr>
        <p:spPr>
          <a:xfrm>
            <a:off x="5436096" y="2420888"/>
            <a:ext cx="1152128" cy="144016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000"/>
              <a:t>Seria</a:t>
            </a:r>
            <a:r>
              <a:rPr lang="en-US" altLang="ko-KR" sz="1000"/>
              <a:t>l</a:t>
            </a:r>
            <a:endParaRPr lang="en-US" altLang="ko-KR" sz="1000"/>
          </a:p>
        </p:txBody>
      </p:sp>
      <p:pic>
        <p:nvPicPr>
          <p:cNvPr id="39" name="Google Shape;148;p2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1859695" y="2362567"/>
            <a:ext cx="938773" cy="936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151;p23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1547664" y="3789040"/>
            <a:ext cx="1584176" cy="1165815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순서도: 수행의 시작/종료 43"/>
          <p:cNvSpPr/>
          <p:nvPr/>
        </p:nvSpPr>
        <p:spPr>
          <a:xfrm>
            <a:off x="998268" y="1988840"/>
            <a:ext cx="1152128" cy="360040"/>
          </a:xfrm>
          <a:prstGeom prst="flowChartTerminator">
            <a:avLst/>
          </a:prstGeom>
          <a:solidFill>
            <a:srgbClr val="ffd7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1700" b="1"/>
              <a:t>사용자</a:t>
            </a:r>
            <a:endParaRPr lang="ko-KR" altLang="en-US" sz="1700" b="1"/>
          </a:p>
        </p:txBody>
      </p:sp>
      <p:sp>
        <p:nvSpPr>
          <p:cNvPr id="45" name="가로 글상자 44"/>
          <p:cNvSpPr txBox="1"/>
          <p:nvPr/>
        </p:nvSpPr>
        <p:spPr>
          <a:xfrm>
            <a:off x="1646340" y="3226663"/>
            <a:ext cx="1368152" cy="48618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1300"/>
              <a:t>마이크 </a:t>
            </a:r>
            <a:r>
              <a:rPr lang="en-US" altLang="ko-KR" sz="1300"/>
              <a:t>-</a:t>
            </a:r>
            <a:r>
              <a:rPr lang="ko-KR" altLang="en-US" sz="1300"/>
              <a:t> </a:t>
            </a:r>
            <a:r>
              <a:rPr lang="ko-KR" altLang="en-US" sz="1300" b="1"/>
              <a:t>입력부</a:t>
            </a:r>
            <a:endParaRPr lang="ko-KR" altLang="en-US" sz="1300" b="1"/>
          </a:p>
          <a:p>
            <a:pPr lvl="0" algn="ctr">
              <a:defRPr/>
            </a:pPr>
            <a:r>
              <a:rPr lang="en-US" altLang="ko-KR" sz="1300"/>
              <a:t>(USB</a:t>
            </a:r>
            <a:r>
              <a:rPr lang="ko-KR" altLang="en-US" sz="1300"/>
              <a:t> 타입</a:t>
            </a:r>
            <a:r>
              <a:rPr lang="en-US" altLang="ko-KR" sz="1300"/>
              <a:t>)</a:t>
            </a:r>
            <a:endParaRPr lang="en-US" altLang="ko-KR" sz="1300"/>
          </a:p>
        </p:txBody>
      </p:sp>
      <p:sp>
        <p:nvSpPr>
          <p:cNvPr id="47" name="가로 글상자 46"/>
          <p:cNvSpPr txBox="1"/>
          <p:nvPr/>
        </p:nvSpPr>
        <p:spPr>
          <a:xfrm>
            <a:off x="1646340" y="4954855"/>
            <a:ext cx="1368152" cy="49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/>
              <a:t>이어폰 </a:t>
            </a:r>
            <a:r>
              <a:rPr lang="en-US" altLang="ko-KR" sz="1300"/>
              <a:t>-</a:t>
            </a:r>
            <a:r>
              <a:rPr lang="ko-KR" altLang="en-US" sz="1300"/>
              <a:t> </a:t>
            </a:r>
            <a:r>
              <a:rPr lang="ko-KR" altLang="en-US" sz="1300" b="1"/>
              <a:t>출력부</a:t>
            </a:r>
            <a:endParaRPr lang="ko-KR" altLang="en-US" sz="1300" b="1"/>
          </a:p>
          <a:p>
            <a:pPr lvl="0" algn="ctr">
              <a:defRPr/>
            </a:pPr>
            <a:r>
              <a:rPr lang="en-US" altLang="ko-KR" sz="1300"/>
              <a:t>(3.5mm</a:t>
            </a:r>
            <a:r>
              <a:rPr lang="ko-KR" altLang="en-US" sz="1300"/>
              <a:t> 단자</a:t>
            </a:r>
            <a:r>
              <a:rPr lang="en-US" altLang="ko-KR" sz="1300"/>
              <a:t>)</a:t>
            </a:r>
            <a:endParaRPr lang="en-US" altLang="ko-KR" sz="1300"/>
          </a:p>
        </p:txBody>
      </p:sp>
      <p:sp>
        <p:nvSpPr>
          <p:cNvPr id="7" name="Google Shape;130;p23"/>
          <p:cNvSpPr/>
          <p:nvPr/>
        </p:nvSpPr>
        <p:spPr>
          <a:xfrm>
            <a:off x="4196631" y="2636912"/>
            <a:ext cx="2016224" cy="1797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chemeClr val="accent2"/>
            </a:solidFill>
            <a:prstDash val="solid"/>
            <a:round/>
            <a:headEnd w="sm" len="sm"/>
            <a:tailEnd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highlight>
                <a:schemeClr val="lt1"/>
              </a:highlight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427984" y="2767565"/>
            <a:ext cx="1614187" cy="1020325"/>
          </a:xfrm>
          <a:prstGeom prst="rect">
            <a:avLst/>
          </a:prstGeom>
        </p:spPr>
      </p:pic>
      <p:sp>
        <p:nvSpPr>
          <p:cNvPr id="50" name="가로 글상자 49"/>
          <p:cNvSpPr txBox="1"/>
          <p:nvPr/>
        </p:nvSpPr>
        <p:spPr>
          <a:xfrm>
            <a:off x="4268639" y="3859898"/>
            <a:ext cx="1944216" cy="4911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/>
              <a:t>라즈베리파이 </a:t>
            </a:r>
            <a:r>
              <a:rPr lang="en-US" altLang="ko-KR" sz="1300"/>
              <a:t>-</a:t>
            </a:r>
            <a:r>
              <a:rPr lang="ko-KR" altLang="en-US" sz="1300"/>
              <a:t> </a:t>
            </a:r>
            <a:r>
              <a:rPr lang="ko-KR" altLang="en-US" sz="1300" b="1"/>
              <a:t>제어기</a:t>
            </a:r>
            <a:endParaRPr lang="ko-KR" altLang="en-US" sz="1300" b="1"/>
          </a:p>
          <a:p>
            <a:pPr lvl="0" algn="ctr">
              <a:defRPr/>
            </a:pPr>
            <a:r>
              <a:rPr lang="en-US" altLang="ko-KR" sz="1300"/>
              <a:t>(Raspberry Pi</a:t>
            </a:r>
            <a:r>
              <a:rPr lang="ko-KR" altLang="en-US" sz="1300"/>
              <a:t> </a:t>
            </a:r>
            <a:r>
              <a:rPr lang="en-US" altLang="ko-KR" sz="1300"/>
              <a:t>4)</a:t>
            </a:r>
            <a:endParaRPr lang="en-US" altLang="ko-KR" sz="1300"/>
          </a:p>
        </p:txBody>
      </p:sp>
      <p:sp>
        <p:nvSpPr>
          <p:cNvPr id="52" name="순서도: 수행의 시작/종료 51"/>
          <p:cNvSpPr/>
          <p:nvPr/>
        </p:nvSpPr>
        <p:spPr>
          <a:xfrm>
            <a:off x="7452320" y="4941168"/>
            <a:ext cx="1296144" cy="360040"/>
          </a:xfrm>
          <a:prstGeom prst="flowChartTerminator">
            <a:avLst/>
          </a:prstGeom>
          <a:solidFill>
            <a:schemeClr val="dk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b="1"/>
              <a:t>원격 </a:t>
            </a:r>
            <a:r>
              <a:rPr lang="en-US" altLang="ko-KR" sz="1700" b="1"/>
              <a:t>PC</a:t>
            </a:r>
            <a:endParaRPr lang="en-US" altLang="ko-KR" sz="1700" b="1"/>
          </a:p>
        </p:txBody>
      </p:sp>
      <p:grpSp>
        <p:nvGrpSpPr>
          <p:cNvPr id="76" name=""/>
          <p:cNvGrpSpPr/>
          <p:nvPr/>
        </p:nvGrpSpPr>
        <p:grpSpPr>
          <a:xfrm rot="0">
            <a:off x="2915816" y="332656"/>
            <a:ext cx="1944216" cy="1512168"/>
            <a:chOff x="5966820" y="887229"/>
            <a:chExt cx="1944216" cy="1512168"/>
          </a:xfrm>
        </p:grpSpPr>
        <p:sp>
          <p:nvSpPr>
            <p:cNvPr id="14" name="Google Shape;137;p23"/>
            <p:cNvSpPr/>
            <p:nvPr/>
          </p:nvSpPr>
          <p:spPr>
            <a:xfrm>
              <a:off x="6110836" y="1124744"/>
              <a:ext cx="1584176" cy="1274653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 w="25400" cap="flat" cmpd="sng">
              <a:solidFill>
                <a:srgbClr val="6182d6"/>
              </a:solidFill>
              <a:prstDash val="solid"/>
              <a:round/>
              <a:headEnd w="sm" len="sm"/>
              <a:tailEnd w="sm" len="sm"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highlight>
                  <a:schemeClr val="lt1"/>
                </a:highlight>
              </a:endParaRPr>
            </a:p>
          </p:txBody>
        </p:sp>
        <p:pic>
          <p:nvPicPr>
            <p:cNvPr id="53" name="그림 5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470876" y="1247269"/>
              <a:ext cx="792088" cy="635303"/>
            </a:xfrm>
            <a:prstGeom prst="rect">
              <a:avLst/>
            </a:prstGeom>
          </p:spPr>
        </p:pic>
        <p:sp>
          <p:nvSpPr>
            <p:cNvPr id="54" name="순서도: 수행의 시작/종료 53"/>
            <p:cNvSpPr/>
            <p:nvPr/>
          </p:nvSpPr>
          <p:spPr>
            <a:xfrm>
              <a:off x="6326860" y="887229"/>
              <a:ext cx="1152128" cy="360040"/>
            </a:xfrm>
            <a:prstGeom prst="flowChartTerminator">
              <a:avLst/>
            </a:prstGeom>
            <a:solidFill>
              <a:srgbClr val="6182d6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en-US" altLang="ko-KR" sz="1700" b="1"/>
                <a:t>GPS</a:t>
              </a:r>
              <a:endParaRPr lang="en-US" altLang="ko-KR" sz="1700" b="1"/>
            </a:p>
          </p:txBody>
        </p:sp>
        <p:sp>
          <p:nvSpPr>
            <p:cNvPr id="55" name="가로 글상자 54"/>
            <p:cNvSpPr txBox="1"/>
            <p:nvPr/>
          </p:nvSpPr>
          <p:spPr>
            <a:xfrm>
              <a:off x="5966820" y="1841609"/>
              <a:ext cx="1944216" cy="4910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ko-KR" sz="1300"/>
                <a:t>GPS</a:t>
              </a:r>
              <a:r>
                <a:rPr lang="ko-KR" altLang="en-US" sz="1300"/>
                <a:t> </a:t>
              </a:r>
              <a:r>
                <a:rPr lang="en-US" altLang="ko-KR" sz="1300"/>
                <a:t>-</a:t>
              </a:r>
              <a:r>
                <a:rPr lang="ko-KR" altLang="en-US" sz="1300"/>
                <a:t> </a:t>
              </a:r>
              <a:r>
                <a:rPr lang="ko-KR" altLang="en-US" sz="1300" b="1"/>
                <a:t>입력부</a:t>
              </a:r>
              <a:endParaRPr lang="ko-KR" altLang="en-US" sz="1300" b="1"/>
            </a:p>
            <a:p>
              <a:pPr lvl="0" algn="ctr">
                <a:defRPr/>
              </a:pPr>
              <a:r>
                <a:rPr lang="en-US" altLang="ko-KR" sz="1300"/>
                <a:t>(NEO-7M)</a:t>
              </a:r>
              <a:endParaRPr lang="en-US" altLang="ko-KR" sz="1300"/>
            </a:p>
          </p:txBody>
        </p:sp>
      </p:grpSp>
      <p:sp>
        <p:nvSpPr>
          <p:cNvPr id="68" name="Google Shape;133;p23"/>
          <p:cNvSpPr/>
          <p:nvPr/>
        </p:nvSpPr>
        <p:spPr>
          <a:xfrm>
            <a:off x="4355976" y="5410363"/>
            <a:ext cx="1368152" cy="610925"/>
          </a:xfrm>
          <a:prstGeom prst="flowChartProcess">
            <a:avLst/>
          </a:prstGeom>
          <a:solidFill>
            <a:schemeClr val="lt1"/>
          </a:solidFill>
          <a:ln w="25400" cap="flat" cmpd="dbl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" sz="1200"/>
              <a:t>NLP</a:t>
            </a:r>
            <a:r>
              <a:rPr lang="en-US" altLang="ko-KR" sz="1200"/>
              <a:t> - </a:t>
            </a:r>
            <a:r>
              <a:rPr lang="en-US" altLang="ko-KR" sz="1200" b="1"/>
              <a:t>AI</a:t>
            </a:r>
            <a:br>
              <a:rPr lang="en-US" altLang="ko-KR" sz="1200" b="1"/>
            </a:br>
            <a:r>
              <a:rPr lang="en-US" altLang="ko-KR" sz="1200"/>
              <a:t>(</a:t>
            </a:r>
            <a:r>
              <a:rPr lang="ko-KR" altLang="en-US" sz="1200"/>
              <a:t>원격 </a:t>
            </a:r>
            <a:r>
              <a:rPr lang="en-US" altLang="ko-KR" sz="1200"/>
              <a:t>PC)</a:t>
            </a:r>
            <a:endParaRPr lang="en-US" altLang="ko-KR" sz="1200"/>
          </a:p>
        </p:txBody>
      </p:sp>
      <p:sp>
        <p:nvSpPr>
          <p:cNvPr id="69" name="Google Shape;133;p23"/>
          <p:cNvSpPr/>
          <p:nvPr/>
        </p:nvSpPr>
        <p:spPr>
          <a:xfrm>
            <a:off x="6804248" y="5410363"/>
            <a:ext cx="1584176" cy="610925"/>
          </a:xfrm>
          <a:prstGeom prst="flowChartProcess">
            <a:avLst/>
          </a:prstGeom>
          <a:solidFill>
            <a:schemeClr val="lt1"/>
          </a:solidFill>
          <a:ln w="25400" cap="flat" cmpd="dbl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 sz="1200"/>
              <a:t>경로추출 </a:t>
            </a:r>
            <a:r>
              <a:rPr lang="en-US" altLang="ko-KR" sz="1200"/>
              <a:t>-</a:t>
            </a:r>
            <a:r>
              <a:rPr lang="ko-KR" altLang="en-US" sz="1200"/>
              <a:t> </a:t>
            </a:r>
            <a:r>
              <a:rPr lang="en-US" altLang="ko-KR" sz="1200" b="1"/>
              <a:t>dijkstra</a:t>
            </a:r>
            <a:r>
              <a:rPr lang="ko-KR" altLang="en-US" sz="1200" b="1"/>
              <a:t> </a:t>
            </a:r>
            <a:endParaRPr lang="ko-KR" altLang="en-US" sz="12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200"/>
              <a:t>(</a:t>
            </a:r>
            <a:r>
              <a:rPr lang="ko-KR" altLang="en-US" sz="1200"/>
              <a:t>원격 </a:t>
            </a:r>
            <a:r>
              <a:rPr lang="en-US" altLang="ko-KR" sz="1200"/>
              <a:t>PC)</a:t>
            </a:r>
            <a:endParaRPr lang="en-US" altLang="ko-KR" sz="1200"/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23528" y="3356992"/>
            <a:ext cx="1333455" cy="1152128"/>
          </a:xfrm>
          <a:prstGeom prst="rect">
            <a:avLst/>
          </a:prstGeom>
        </p:spPr>
      </p:pic>
      <p:sp>
        <p:nvSpPr>
          <p:cNvPr id="74" name="가로 글상자 73"/>
          <p:cNvSpPr txBox="1"/>
          <p:nvPr/>
        </p:nvSpPr>
        <p:spPr>
          <a:xfrm>
            <a:off x="251520" y="4509120"/>
            <a:ext cx="1368152" cy="489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sz="1300"/>
              <a:t>아대 </a:t>
            </a:r>
            <a:r>
              <a:rPr lang="en-US" altLang="ko-KR" sz="1300"/>
              <a:t>-</a:t>
            </a:r>
            <a:r>
              <a:rPr lang="ko-KR" altLang="en-US" sz="1300"/>
              <a:t> </a:t>
            </a:r>
            <a:r>
              <a:rPr lang="ko-KR" altLang="en-US" sz="1300" b="1"/>
              <a:t>하우징부</a:t>
            </a:r>
            <a:endParaRPr lang="ko-KR" altLang="en-US" sz="1300" b="1"/>
          </a:p>
          <a:p>
            <a:pPr lvl="0" algn="ctr">
              <a:defRPr/>
            </a:pPr>
            <a:r>
              <a:rPr lang="en-US" altLang="ko-KR" sz="1300"/>
              <a:t>(</a:t>
            </a:r>
            <a:r>
              <a:rPr lang="ko-KR" altLang="en-US" sz="1300"/>
              <a:t>어깨 장착</a:t>
            </a:r>
            <a:r>
              <a:rPr lang="en-US" altLang="ko-KR" sz="1300"/>
              <a:t>)</a:t>
            </a:r>
            <a:endParaRPr lang="en-US" altLang="ko-KR" sz="1300"/>
          </a:p>
        </p:txBody>
      </p:sp>
      <p:sp>
        <p:nvSpPr>
          <p:cNvPr id="81" name="순서도: 수행의 시작/종료 80"/>
          <p:cNvSpPr/>
          <p:nvPr/>
        </p:nvSpPr>
        <p:spPr>
          <a:xfrm>
            <a:off x="6948264" y="692696"/>
            <a:ext cx="1296144" cy="360040"/>
          </a:xfrm>
          <a:prstGeom prst="flowChartTerminator">
            <a:avLst/>
          </a:prstGeom>
          <a:solidFill>
            <a:schemeClr val="accent3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en-US" altLang="ko-KR" sz="1700" b="1"/>
              <a:t>Server</a:t>
            </a:r>
            <a:endParaRPr lang="en-US" altLang="ko-KR" sz="1700" b="1"/>
          </a:p>
        </p:txBody>
      </p:sp>
      <p:cxnSp>
        <p:nvCxnSpPr>
          <p:cNvPr id="26" name="Google Shape;149;p23"/>
          <p:cNvCxnSpPr/>
          <p:nvPr/>
        </p:nvCxnSpPr>
        <p:spPr>
          <a:xfrm>
            <a:off x="2798468" y="2852936"/>
            <a:ext cx="1557508" cy="216024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pic>
        <p:nvPicPr>
          <p:cNvPr id="82" name="그림 81"/>
          <p:cNvPicPr>
            <a:picLocks noSelect="1"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5796136" y="2204864"/>
            <a:ext cx="433448" cy="428684"/>
          </a:xfrm>
          <a:prstGeom prst="rect">
            <a:avLst/>
          </a:prstGeom>
        </p:spPr>
      </p:pic>
      <p:sp>
        <p:nvSpPr>
          <p:cNvPr id="49" name="순서도: 수행의 시작/종료 48"/>
          <p:cNvSpPr/>
          <p:nvPr/>
        </p:nvSpPr>
        <p:spPr>
          <a:xfrm>
            <a:off x="4655347" y="2419163"/>
            <a:ext cx="1152128" cy="360040"/>
          </a:xfrm>
          <a:prstGeom prst="flowChartTerminator">
            <a:avLst/>
          </a:prstGeom>
          <a:solidFill>
            <a:srgbClr val="c0504d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1700" b="1"/>
              <a:t>제어부</a:t>
            </a:r>
            <a:endParaRPr lang="ko-KR" altLang="en-US" sz="1700" b="1"/>
          </a:p>
        </p:txBody>
      </p:sp>
      <p:sp>
        <p:nvSpPr>
          <p:cNvPr id="84" name="가로 글상자 83"/>
          <p:cNvSpPr txBox="1"/>
          <p:nvPr/>
        </p:nvSpPr>
        <p:spPr>
          <a:xfrm>
            <a:off x="2699792" y="2348880"/>
            <a:ext cx="1584176" cy="516240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en-US" altLang="ko-KR" sz="1400" b="1">
                <a:solidFill>
                  <a:schemeClr val="dk2"/>
                </a:solidFill>
              </a:rPr>
              <a:t>“</a:t>
            </a:r>
            <a:r>
              <a:rPr lang="ko-KR" altLang="en-US" sz="1400" b="1">
                <a:solidFill>
                  <a:schemeClr val="dk2"/>
                </a:solidFill>
              </a:rPr>
              <a:t>학술정보관으로 가고싶어</a:t>
            </a:r>
            <a:r>
              <a:rPr lang="en-US" altLang="ko-KR" sz="1400" b="1">
                <a:solidFill>
                  <a:schemeClr val="dk2"/>
                </a:solidFill>
              </a:rPr>
              <a:t>”(wav)</a:t>
            </a:r>
            <a:endParaRPr lang="en-US" altLang="ko-KR" sz="1400" b="1">
              <a:solidFill>
                <a:schemeClr val="dk2"/>
              </a:solidFill>
            </a:endParaRPr>
          </a:p>
        </p:txBody>
      </p:sp>
      <p:cxnSp>
        <p:nvCxnSpPr>
          <p:cNvPr id="27" name="Google Shape;150;p23"/>
          <p:cNvCxnSpPr/>
          <p:nvPr/>
        </p:nvCxnSpPr>
        <p:spPr>
          <a:xfrm rot="16200000" flipH="1">
            <a:off x="3995936" y="1916832"/>
            <a:ext cx="864096" cy="432048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86" name="Google Shape;149;p23"/>
          <p:cNvCxnSpPr/>
          <p:nvPr/>
        </p:nvCxnSpPr>
        <p:spPr>
          <a:xfrm rot="5400000">
            <a:off x="4644008" y="4797152"/>
            <a:ext cx="1008112" cy="144016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87" name="Google Shape;149;p23"/>
          <p:cNvCxnSpPr>
            <a:stCxn id="68" idx="3"/>
            <a:endCxn id="69" idx="1"/>
          </p:cNvCxnSpPr>
          <p:nvPr/>
        </p:nvCxnSpPr>
        <p:spPr>
          <a:xfrm>
            <a:off x="5724128" y="5715825"/>
            <a:ext cx="1080120" cy="0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90" name="가로 글상자 89"/>
          <p:cNvSpPr txBox="1"/>
          <p:nvPr/>
        </p:nvSpPr>
        <p:spPr>
          <a:xfrm>
            <a:off x="5652120" y="5792286"/>
            <a:ext cx="1440160" cy="517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dk2"/>
                </a:solidFill>
              </a:rPr>
              <a:t>“</a:t>
            </a:r>
            <a:r>
              <a:rPr lang="ko-KR" altLang="en-US" sz="1400" b="1">
                <a:solidFill>
                  <a:schemeClr val="dk2"/>
                </a:solidFill>
              </a:rPr>
              <a:t>학술정보관</a:t>
            </a:r>
            <a:r>
              <a:rPr lang="en-US" altLang="ko-KR" sz="1400" b="1">
                <a:solidFill>
                  <a:schemeClr val="dk2"/>
                </a:solidFill>
              </a:rPr>
              <a:t>”</a:t>
            </a:r>
            <a:endParaRPr lang="en-US" altLang="ko-KR" sz="1400" b="1">
              <a:solidFill>
                <a:schemeClr val="dk2"/>
              </a:solidFill>
            </a:endParaRPr>
          </a:p>
          <a:p>
            <a:pPr lvl="0">
              <a:defRPr/>
            </a:pPr>
            <a:r>
              <a:rPr lang="en-US" altLang="ko-KR" sz="1400" b="1">
                <a:solidFill>
                  <a:schemeClr val="dk2"/>
                </a:solidFill>
              </a:rPr>
              <a:t>     (str)</a:t>
            </a:r>
            <a:endParaRPr lang="en-US" altLang="ko-KR" sz="1400" b="1">
              <a:solidFill>
                <a:schemeClr val="dk2"/>
              </a:solidFill>
            </a:endParaRPr>
          </a:p>
        </p:txBody>
      </p:sp>
      <p:cxnSp>
        <p:nvCxnSpPr>
          <p:cNvPr id="91" name="Google Shape;149;p23"/>
          <p:cNvCxnSpPr/>
          <p:nvPr/>
        </p:nvCxnSpPr>
        <p:spPr>
          <a:xfrm flipV="1">
            <a:off x="5868144" y="1844824"/>
            <a:ext cx="1152128" cy="936104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cxnSp>
        <p:nvCxnSpPr>
          <p:cNvPr id="92" name="Google Shape;149;p23"/>
          <p:cNvCxnSpPr/>
          <p:nvPr/>
        </p:nvCxnSpPr>
        <p:spPr>
          <a:xfrm rot="10800000" flipV="1">
            <a:off x="6084168" y="2132856"/>
            <a:ext cx="1152127" cy="864095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93" name="가로 글상자 92"/>
          <p:cNvSpPr txBox="1"/>
          <p:nvPr/>
        </p:nvSpPr>
        <p:spPr>
          <a:xfrm>
            <a:off x="5796136" y="1832972"/>
            <a:ext cx="936104" cy="299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dk2"/>
                </a:solidFill>
              </a:rPr>
              <a:t>wav </a:t>
            </a:r>
            <a:r>
              <a:rPr lang="ko-KR" altLang="en-US" sz="1400" b="1">
                <a:solidFill>
                  <a:schemeClr val="dk2"/>
                </a:solidFill>
              </a:rPr>
              <a:t>파일</a:t>
            </a:r>
            <a:endParaRPr lang="ko-KR" altLang="en-US" sz="1400" b="1">
              <a:solidFill>
                <a:schemeClr val="dk2"/>
              </a:solidFill>
            </a:endParaRPr>
          </a:p>
        </p:txBody>
      </p:sp>
      <p:sp>
        <p:nvSpPr>
          <p:cNvPr id="94" name="가로 글상자 93"/>
          <p:cNvSpPr txBox="1"/>
          <p:nvPr/>
        </p:nvSpPr>
        <p:spPr>
          <a:xfrm>
            <a:off x="6876256" y="2420888"/>
            <a:ext cx="1512168" cy="517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dk2"/>
                </a:solidFill>
              </a:rPr>
              <a:t>“</a:t>
            </a:r>
            <a:r>
              <a:rPr lang="ko-KR" altLang="en-US" sz="1400" b="1">
                <a:solidFill>
                  <a:schemeClr val="dk2"/>
                </a:solidFill>
              </a:rPr>
              <a:t>학술정보관으로 가고싶어</a:t>
            </a:r>
            <a:r>
              <a:rPr lang="en-US" altLang="ko-KR" sz="1400" b="1">
                <a:solidFill>
                  <a:schemeClr val="dk2"/>
                </a:solidFill>
              </a:rPr>
              <a:t>”(str)</a:t>
            </a:r>
            <a:endParaRPr lang="en-US" altLang="ko-KR" sz="1400" b="1">
              <a:solidFill>
                <a:schemeClr val="dk2"/>
              </a:solidFill>
            </a:endParaRPr>
          </a:p>
        </p:txBody>
      </p:sp>
      <p:sp>
        <p:nvSpPr>
          <p:cNvPr id="95" name="가로 글상자 94"/>
          <p:cNvSpPr txBox="1"/>
          <p:nvPr/>
        </p:nvSpPr>
        <p:spPr>
          <a:xfrm>
            <a:off x="3707903" y="4568944"/>
            <a:ext cx="1584176" cy="516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dk2"/>
                </a:solidFill>
              </a:rPr>
              <a:t>“</a:t>
            </a:r>
            <a:r>
              <a:rPr lang="ko-KR" altLang="en-US" sz="1400" b="1">
                <a:solidFill>
                  <a:schemeClr val="dk2"/>
                </a:solidFill>
              </a:rPr>
              <a:t>학술정보관으로 가고싶어</a:t>
            </a:r>
            <a:r>
              <a:rPr lang="en-US" altLang="ko-KR" sz="1400" b="1">
                <a:solidFill>
                  <a:schemeClr val="dk2"/>
                </a:solidFill>
              </a:rPr>
              <a:t>”(str)</a:t>
            </a:r>
            <a:endParaRPr lang="en-US" altLang="ko-KR" sz="1400" b="1">
              <a:solidFill>
                <a:schemeClr val="dk2"/>
              </a:solidFill>
            </a:endParaRPr>
          </a:p>
        </p:txBody>
      </p:sp>
      <p:cxnSp>
        <p:nvCxnSpPr>
          <p:cNvPr id="97" name="Google Shape;149;p23"/>
          <p:cNvCxnSpPr/>
          <p:nvPr/>
        </p:nvCxnSpPr>
        <p:spPr>
          <a:xfrm rot="16200000" flipV="1">
            <a:off x="6084168" y="4005064"/>
            <a:ext cx="1512168" cy="1224136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100" name="가로 글상자 99"/>
          <p:cNvSpPr txBox="1"/>
          <p:nvPr/>
        </p:nvSpPr>
        <p:spPr>
          <a:xfrm>
            <a:off x="7020272" y="4221088"/>
            <a:ext cx="936104" cy="299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b="1">
                <a:solidFill>
                  <a:schemeClr val="dk2"/>
                </a:solidFill>
              </a:rPr>
              <a:t>경로</a:t>
            </a:r>
            <a:endParaRPr lang="ko-KR" altLang="en-US" sz="1400" b="1">
              <a:solidFill>
                <a:schemeClr val="dk2"/>
              </a:solidFill>
            </a:endParaRPr>
          </a:p>
        </p:txBody>
      </p:sp>
      <p:cxnSp>
        <p:nvCxnSpPr>
          <p:cNvPr id="101" name="Google Shape;149;p23"/>
          <p:cNvCxnSpPr/>
          <p:nvPr/>
        </p:nvCxnSpPr>
        <p:spPr>
          <a:xfrm rot="10800000" flipV="1">
            <a:off x="2699792" y="3861048"/>
            <a:ext cx="1656183" cy="576063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102" name="가로 글상자 101"/>
          <p:cNvSpPr txBox="1"/>
          <p:nvPr/>
        </p:nvSpPr>
        <p:spPr>
          <a:xfrm>
            <a:off x="2771800" y="3717032"/>
            <a:ext cx="1296144" cy="300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dk2"/>
                </a:solidFill>
              </a:rPr>
              <a:t>“</a:t>
            </a:r>
            <a:r>
              <a:rPr lang="ko-KR" altLang="en-US" sz="1400" b="1">
                <a:solidFill>
                  <a:schemeClr val="dk2"/>
                </a:solidFill>
              </a:rPr>
              <a:t>직진하세요</a:t>
            </a:r>
            <a:r>
              <a:rPr lang="en-US" altLang="ko-KR" sz="1400" b="1">
                <a:solidFill>
                  <a:schemeClr val="dk2"/>
                </a:solidFill>
              </a:rPr>
              <a:t>”</a:t>
            </a:r>
            <a:endParaRPr lang="en-US" altLang="ko-KR" sz="1400" b="1">
              <a:solidFill>
                <a:schemeClr val="dk2"/>
              </a:solidFill>
            </a:endParaRPr>
          </a:p>
        </p:txBody>
      </p:sp>
      <p:sp>
        <p:nvSpPr>
          <p:cNvPr id="106" name="가로 글상자 105"/>
          <p:cNvSpPr txBox="1"/>
          <p:nvPr/>
        </p:nvSpPr>
        <p:spPr>
          <a:xfrm>
            <a:off x="4427984" y="1909608"/>
            <a:ext cx="1008112" cy="298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dk2"/>
                </a:solidFill>
              </a:rPr>
              <a:t>GPS </a:t>
            </a:r>
            <a:r>
              <a:rPr lang="ko-KR" altLang="en-US" sz="1400" b="1">
                <a:solidFill>
                  <a:schemeClr val="dk2"/>
                </a:solidFill>
              </a:rPr>
              <a:t>좌표</a:t>
            </a:r>
            <a:endParaRPr lang="ko-KR" altLang="en-US" sz="1400" b="1">
              <a:solidFill>
                <a:schemeClr val="dk2"/>
              </a:solidFill>
            </a:endParaRPr>
          </a:p>
        </p:txBody>
      </p:sp>
      <p:sp>
        <p:nvSpPr>
          <p:cNvPr id="110" name="가로 글상자 109"/>
          <p:cNvSpPr txBox="1"/>
          <p:nvPr/>
        </p:nvSpPr>
        <p:spPr>
          <a:xfrm>
            <a:off x="5580112" y="4725144"/>
            <a:ext cx="1008112" cy="2979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400" b="1">
                <a:solidFill>
                  <a:schemeClr val="dk2"/>
                </a:solidFill>
              </a:rPr>
              <a:t>GPS </a:t>
            </a:r>
            <a:r>
              <a:rPr lang="ko-KR" altLang="en-US" sz="1400" b="1">
                <a:solidFill>
                  <a:schemeClr val="dk2"/>
                </a:solidFill>
              </a:rPr>
              <a:t>좌표</a:t>
            </a:r>
            <a:endParaRPr lang="ko-KR" altLang="en-US" sz="1400" b="1">
              <a:solidFill>
                <a:schemeClr val="dk2"/>
              </a:solidFill>
            </a:endParaRPr>
          </a:p>
        </p:txBody>
      </p:sp>
      <p:cxnSp>
        <p:nvCxnSpPr>
          <p:cNvPr id="112" name="Google Shape;149;p23"/>
          <p:cNvCxnSpPr/>
          <p:nvPr/>
        </p:nvCxnSpPr>
        <p:spPr>
          <a:xfrm rot="16200000" flipH="1">
            <a:off x="6012160" y="4365104"/>
            <a:ext cx="1080120" cy="936104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804625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1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2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2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2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2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2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2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2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3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3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3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3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1" animBg="1"/>
      <p:bldP spid="45" grpId="2" animBg="1"/>
      <p:bldP spid="47" grpId="3" animBg="1"/>
      <p:bldP spid="74" grpId="4" animBg="1"/>
      <p:bldP spid="7" grpId="5" animBg="1"/>
      <p:bldP spid="50" grpId="6" animBg="1"/>
      <p:bldP spid="49" grpId="7" animBg="1"/>
      <p:bldP spid="76" grpId="8" animBg="1"/>
      <p:bldP spid="79" grpId="9" animBg="1"/>
      <p:bldP spid="10" grpId="10" animBg="1"/>
      <p:bldP spid="81" grpId="11" animBg="1"/>
      <p:bldP spid="6" grpId="12" animBg="1"/>
      <p:bldP spid="52" grpId="13" animBg="1"/>
      <p:bldP spid="68" grpId="14" animBg="1"/>
      <p:bldP spid="69" grpId="15" animBg="1"/>
      <p:bldP spid="26" grpId="16" animBg="1"/>
      <p:bldP spid="84" grpId="17" animBg="1"/>
      <p:bldP spid="27" grpId="18" animBg="1"/>
      <p:bldP spid="106" grpId="19" animBg="1"/>
      <p:bldP spid="91" grpId="20" animBg="1"/>
      <p:bldP spid="93" grpId="21" animBg="1"/>
      <p:bldP spid="92" grpId="22" animBg="1"/>
      <p:bldP spid="94" grpId="23" animBg="1"/>
      <p:bldP spid="86" grpId="24" animBg="1"/>
      <p:bldP spid="112" grpId="25" animBg="1"/>
      <p:bldP spid="95" grpId="26" animBg="1"/>
      <p:bldP spid="110" grpId="27" animBg="1"/>
      <p:bldP spid="87" grpId="28" animBg="1"/>
      <p:bldP spid="90" grpId="29" animBg="1"/>
      <p:bldP spid="97" grpId="30" animBg="1"/>
      <p:bldP spid="100" grpId="31" animBg="1"/>
      <p:bldP spid="101" grpId="32" animBg="1"/>
      <p:bldP spid="102" grpId="33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모서리가 둥근 직사각형 13"/>
          <p:cNvSpPr/>
          <p:nvPr/>
        </p:nvSpPr>
        <p:spPr>
          <a:xfrm>
            <a:off x="827584" y="5373216"/>
            <a:ext cx="7144045" cy="792088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en-US" altLang="ko-KR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40474" y="1988840"/>
            <a:ext cx="6243894" cy="792088"/>
          </a:xfrm>
          <a:prstGeom prst="roundRect">
            <a:avLst>
              <a:gd name="adj" fmla="val 16667"/>
            </a:avLst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en-US" altLang="ko-KR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ko-KR" altLang="en-US"/>
              <a:t>자연어 처리 </a:t>
            </a:r>
            <a:r>
              <a:rPr lang="en-US" altLang="ko-KR"/>
              <a:t>AI </a:t>
            </a:r>
            <a:r>
              <a:rPr lang="ko-KR" altLang="en-US"/>
              <a:t>모델</a:t>
            </a:r>
            <a:r>
              <a:rPr lang="en-US" altLang="ko-KR"/>
              <a:t> </a:t>
            </a:r>
            <a:endParaRPr lang="en-US" altLang="ko-KR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pic>
        <p:nvPicPr>
          <p:cNvPr id="5" name="그림 4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555775" y="3141811"/>
            <a:ext cx="4248472" cy="1799357"/>
          </a:xfrm>
          <a:prstGeom prst="rect">
            <a:avLst/>
          </a:prstGeom>
          <a:solidFill>
            <a:schemeClr val="dk2"/>
          </a:solidFill>
          <a:ln w="25400">
            <a:solidFill>
              <a:srgbClr val="000000"/>
            </a:solidFill>
          </a:ln>
        </p:spPr>
      </p:pic>
      <p:sp>
        <p:nvSpPr>
          <p:cNvPr id="6" name="가로 글상자 5"/>
          <p:cNvSpPr txBox="1"/>
          <p:nvPr/>
        </p:nvSpPr>
        <p:spPr>
          <a:xfrm>
            <a:off x="3291109" y="5539205"/>
            <a:ext cx="4390611" cy="46916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sz="2500" b="1">
                <a:solidFill>
                  <a:srgbClr val="3057b9"/>
                </a:solidFill>
              </a:rPr>
              <a:t>Bi-directional</a:t>
            </a:r>
            <a:r>
              <a:rPr lang="ko-KR" altLang="en-US" sz="2500" b="1">
                <a:solidFill>
                  <a:srgbClr val="3057b9"/>
                </a:solidFill>
              </a:rPr>
              <a:t> </a:t>
            </a:r>
            <a:r>
              <a:rPr lang="en-US" altLang="ko-KR" sz="2500" b="1">
                <a:solidFill>
                  <a:srgbClr val="3057b9"/>
                </a:solidFill>
              </a:rPr>
              <a:t>LSTM</a:t>
            </a:r>
            <a:endParaRPr lang="en-US" altLang="ko-KR" sz="2500" b="1">
              <a:solidFill>
                <a:srgbClr val="3057b9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776378" y="1988840"/>
            <a:ext cx="2355461" cy="792088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Font typeface="Wingdings"/>
              <a:buNone/>
              <a:defRPr/>
            </a:pPr>
            <a:r>
              <a:rPr lang="en-US" altLang="ko-KR" sz="27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Transformer</a:t>
            </a:r>
            <a:endParaRPr lang="en-US" altLang="ko-KR" sz="20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27584" y="5373216"/>
            <a:ext cx="2322694" cy="792088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Font typeface="Wingdings"/>
              <a:buNone/>
              <a:defRPr/>
            </a:pPr>
            <a:r>
              <a:rPr lang="en-US" altLang="ko-KR" sz="27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RNN </a:t>
            </a:r>
            <a:r>
              <a:rPr lang="ko-KR" altLang="en-US" sz="27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모델</a:t>
            </a:r>
            <a:endParaRPr lang="ko-KR" altLang="en-US" sz="27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10" name="선 9"/>
          <p:cNvCxnSpPr/>
          <p:nvPr/>
        </p:nvCxnSpPr>
        <p:spPr>
          <a:xfrm flipV="1">
            <a:off x="899592" y="1916832"/>
            <a:ext cx="1965018" cy="936103"/>
          </a:xfrm>
          <a:prstGeom prst="line">
            <a:avLst/>
          </a:prstGeom>
          <a:ln w="50800">
            <a:solidFill>
              <a:schemeClr val="dk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선 10"/>
          <p:cNvCxnSpPr/>
          <p:nvPr/>
        </p:nvCxnSpPr>
        <p:spPr>
          <a:xfrm rot="10800000">
            <a:off x="848390" y="1916831"/>
            <a:ext cx="2067425" cy="936104"/>
          </a:xfrm>
          <a:prstGeom prst="line">
            <a:avLst/>
          </a:prstGeom>
          <a:ln w="50800">
            <a:solidFill>
              <a:schemeClr val="dk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가로 글상자 11"/>
          <p:cNvSpPr txBox="1"/>
          <p:nvPr/>
        </p:nvSpPr>
        <p:spPr>
          <a:xfrm>
            <a:off x="3923928" y="2138551"/>
            <a:ext cx="2952328" cy="4693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500" b="1"/>
              <a:t>프로젝트에 적합 </a:t>
            </a:r>
            <a:r>
              <a:rPr lang="en-US" altLang="ko-KR" sz="2500" b="1"/>
              <a:t>X</a:t>
            </a:r>
            <a:endParaRPr lang="en-US" altLang="ko-KR" sz="2500" b="1"/>
          </a:p>
        </p:txBody>
      </p:sp>
    </p:spTree>
    <p:extLst>
      <p:ext uri="{BB962C8B-B14F-4D97-AF65-F5344CB8AC3E}">
        <p14:creationId xmlns:p14="http://schemas.microsoft.com/office/powerpoint/2010/main" val="343154258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순서도: 대체 처리 25"/>
          <p:cNvSpPr/>
          <p:nvPr/>
        </p:nvSpPr>
        <p:spPr>
          <a:xfrm>
            <a:off x="3491880" y="1844824"/>
            <a:ext cx="5400600" cy="4032448"/>
          </a:xfrm>
          <a:prstGeom prst="flowChartAlternateProcess">
            <a:avLst/>
          </a:prstGeom>
          <a:solidFill>
            <a:schemeClr val="lt1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359531" y="1124744"/>
            <a:ext cx="8424936" cy="5184576"/>
          </a:xfrm>
        </p:spPr>
        <p:txBody>
          <a:bodyPr/>
          <a:lstStyle/>
          <a:p>
            <a:pPr marL="342900" lvl="0" indent="-342900">
              <a:buFont typeface="Wingdings"/>
              <a:buChar char="v"/>
              <a:defRPr/>
            </a:pPr>
            <a:r>
              <a:rPr lang="en-US" altLang="ko-KR"/>
              <a:t>AI</a:t>
            </a:r>
            <a:r>
              <a:rPr lang="ko-KR" altLang="en-US"/>
              <a:t> </a:t>
            </a:r>
            <a:r>
              <a:rPr lang="en-US" altLang="ko-KR"/>
              <a:t>-</a:t>
            </a:r>
            <a:r>
              <a:rPr lang="ko-KR" altLang="en-US"/>
              <a:t> 데이터 셋</a:t>
            </a:r>
            <a:br>
              <a:rPr lang="ko-KR" altLang="en-US"/>
            </a:br>
            <a:endParaRPr lang="ko-KR" altLang="en-US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  <a:p>
            <a:pPr marL="0" lvl="0" indent="0">
              <a:buFont typeface="Wingdings"/>
              <a:buNone/>
              <a:defRPr/>
            </a:pP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lvl="0">
              <a:defRPr/>
            </a:pPr>
            <a:r>
              <a:rPr lang="ko-KR" altLang="en-US"/>
              <a:t>작품내용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1E33FF7C-8566-45B7-B9A1-9079E74E4723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23528" y="2636912"/>
            <a:ext cx="2016224" cy="2016224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marL="0" lvl="0" indent="0" algn="ctr">
              <a:buFont typeface="Wingdings"/>
              <a:buNone/>
              <a:defRPr/>
            </a:pPr>
            <a:r>
              <a:rPr lang="en-US" altLang="ko-KR" sz="27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KoNLPy</a:t>
            </a:r>
            <a:endParaRPr lang="en-US" altLang="ko-KR" sz="27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  <a:p>
            <a:pPr marL="0" lvl="0" indent="0" algn="ctr">
              <a:buFont typeface="Wingdings"/>
              <a:buNone/>
              <a:defRPr/>
            </a:pPr>
            <a:endParaRPr kumimoji="0" lang="en-US" altLang="ko-KR" sz="2700" b="1" i="0" u="none" strike="noStrike" kern="1200" cap="none" spc="0" normalizeH="0" baseline="-24000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  <a:latin typeface="+mn-lt"/>
              <a:ea typeface="+mn-ea"/>
              <a:cs typeface="+mn-cs"/>
            </a:endParaRPr>
          </a:p>
          <a:p>
            <a:pPr marL="0" lvl="0" indent="0" algn="ctr">
              <a:buFont typeface="Wingdings"/>
              <a:buNone/>
              <a:defRPr/>
            </a:pPr>
            <a:r>
              <a:rPr lang="en-US" altLang="ko-KR" sz="27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BIO</a:t>
            </a:r>
            <a:r>
              <a:rPr lang="ko-KR" altLang="en-US" sz="27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 표현 태깅</a:t>
            </a:r>
            <a:endParaRPr lang="ko-KR" altLang="en-US" sz="27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cxnSp>
        <p:nvCxnSpPr>
          <p:cNvPr id="19" name="Google Shape;150;p23"/>
          <p:cNvCxnSpPr/>
          <p:nvPr/>
        </p:nvCxnSpPr>
        <p:spPr>
          <a:xfrm>
            <a:off x="2555776" y="3645024"/>
            <a:ext cx="792088" cy="0"/>
          </a:xfrm>
          <a:prstGeom prst="straightConnector1">
            <a:avLst/>
          </a:prstGeom>
          <a:noFill/>
          <a:ln w="63500" cap="flat" cmpd="sng">
            <a:solidFill>
              <a:schemeClr val="dk1"/>
            </a:solidFill>
            <a:prstDash val="solid"/>
            <a:round/>
            <a:headEnd w="med" len="med"/>
            <a:tailEnd type="triangle" w="med" len="med"/>
          </a:ln>
        </p:spPr>
      </p:cxnSp>
      <p:sp>
        <p:nvSpPr>
          <p:cNvPr id="20" name="모서리가 둥근 직사각형 19"/>
          <p:cNvSpPr/>
          <p:nvPr/>
        </p:nvSpPr>
        <p:spPr>
          <a:xfrm>
            <a:off x="5076056" y="1340768"/>
            <a:ext cx="2232248" cy="720080"/>
          </a:xfrm>
          <a:prstGeom prst="roundRect">
            <a:avLst>
              <a:gd name="adj" fmla="val 16667"/>
            </a:avLst>
          </a:prstGeom>
          <a:solidFill>
            <a:schemeClr val="dk2"/>
          </a:solidFill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0" indent="0" algn="ctr">
              <a:buFont typeface="Wingdings"/>
              <a:buNone/>
              <a:defRPr/>
            </a:pPr>
            <a:r>
              <a:rPr lang="ko-KR" altLang="en-US" sz="27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정답 </a:t>
            </a:r>
            <a:r>
              <a:rPr lang="en-US" altLang="ko-KR" sz="2700" b="1">
                <a:effectLst>
                  <a:outerShdw blurRad="76200" dist="76200" dir="2700000" algn="ctr" rotWithShape="0">
                    <a:srgbClr val="000000">
                      <a:alpha val="50000"/>
                    </a:srgbClr>
                  </a:outerShdw>
                </a:effectLst>
              </a:rPr>
              <a:t>Label</a:t>
            </a:r>
            <a:endParaRPr lang="en-US" altLang="ko-KR" sz="2700" b="1">
              <a:effectLst>
                <a:outerShdw blurRad="76200" dist="76200" dir="2700000" algn="ctr" rotWithShape="0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23" name="그림 22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3635896" y="3171809"/>
            <a:ext cx="1534795" cy="1337310"/>
          </a:xfrm>
          <a:prstGeom prst="rect">
            <a:avLst/>
          </a:prstGeom>
          <a:solidFill>
            <a:schemeClr val="dk1"/>
          </a:solidFill>
          <a:ln w="25400">
            <a:solidFill>
              <a:schemeClr val="dk1"/>
            </a:solidFill>
          </a:ln>
        </p:spPr>
      </p:pic>
      <p:pic>
        <p:nvPicPr>
          <p:cNvPr id="24" name="그림 23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5364088" y="2420888"/>
            <a:ext cx="1584176" cy="2592288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pic>
        <p:nvPicPr>
          <p:cNvPr id="25" name="그림 24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7164288" y="2420888"/>
            <a:ext cx="1512168" cy="2592287"/>
          </a:xfrm>
          <a:prstGeom prst="rect">
            <a:avLst/>
          </a:prstGeom>
          <a:ln w="25400">
            <a:solidFill>
              <a:schemeClr val="dk1"/>
            </a:solidFill>
          </a:ln>
        </p:spPr>
      </p:pic>
      <p:sp>
        <p:nvSpPr>
          <p:cNvPr id="27" name="가로 글상자 26"/>
          <p:cNvSpPr txBox="1"/>
          <p:nvPr/>
        </p:nvSpPr>
        <p:spPr>
          <a:xfrm>
            <a:off x="3635896" y="4648914"/>
            <a:ext cx="1656184" cy="36426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en-US" altLang="ko-KR" b="1"/>
              <a:t>[</a:t>
            </a:r>
            <a:r>
              <a:rPr lang="ko-KR" altLang="en-US" b="1"/>
              <a:t>단순 목적지</a:t>
            </a:r>
            <a:r>
              <a:rPr lang="en-US" altLang="ko-KR" b="1"/>
              <a:t>]</a:t>
            </a:r>
            <a:endParaRPr lang="en-US" altLang="ko-KR" b="1"/>
          </a:p>
        </p:txBody>
      </p:sp>
      <p:sp>
        <p:nvSpPr>
          <p:cNvPr id="28" name="가로 글상자 27"/>
          <p:cNvSpPr txBox="1"/>
          <p:nvPr/>
        </p:nvSpPr>
        <p:spPr>
          <a:xfrm>
            <a:off x="5436096" y="5156021"/>
            <a:ext cx="1512168" cy="366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[</a:t>
            </a:r>
            <a:r>
              <a:rPr lang="ko-KR" altLang="en-US" b="1"/>
              <a:t>부정 </a:t>
            </a:r>
            <a:r>
              <a:rPr lang="en-US" altLang="ko-KR" b="1"/>
              <a:t>+</a:t>
            </a:r>
            <a:r>
              <a:rPr lang="ko-KR" altLang="en-US" b="1"/>
              <a:t> 긍정</a:t>
            </a:r>
            <a:r>
              <a:rPr lang="en-US" altLang="ko-KR" b="1"/>
              <a:t>]</a:t>
            </a:r>
            <a:endParaRPr lang="en-US" altLang="ko-KR" b="1"/>
          </a:p>
        </p:txBody>
      </p:sp>
      <p:sp>
        <p:nvSpPr>
          <p:cNvPr id="30" name="가로 글상자 29"/>
          <p:cNvSpPr txBox="1"/>
          <p:nvPr/>
        </p:nvSpPr>
        <p:spPr>
          <a:xfrm>
            <a:off x="7164288" y="5157192"/>
            <a:ext cx="1512168" cy="366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/>
              <a:t>[</a:t>
            </a:r>
            <a:r>
              <a:rPr lang="ko-KR" altLang="en-US" b="1"/>
              <a:t>긍정 </a:t>
            </a:r>
            <a:r>
              <a:rPr lang="en-US" altLang="ko-KR" b="1"/>
              <a:t>+</a:t>
            </a:r>
            <a:r>
              <a:rPr lang="ko-KR" altLang="en-US" b="1"/>
              <a:t> 부정</a:t>
            </a:r>
            <a:r>
              <a:rPr lang="en-US" altLang="ko-KR" b="1"/>
              <a:t>]</a:t>
            </a:r>
            <a:endParaRPr lang="en-US" altLang="ko-KR" b="1"/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99414" y="6525344"/>
            <a:ext cx="4372585" cy="28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39904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488</ep:Words>
  <ep:PresentationFormat>화면 슬라이드 쇼(4:3)</ep:PresentationFormat>
  <ep:Paragraphs>298</ep:Paragraphs>
  <ep:Slides>24</ep:Slides>
  <ep:Notes>20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ep:HeadingPairs>
  <ep:TitlesOfParts>
    <vt:vector size="2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2014-07-02T04:30:08.000</dcterms:created>
  <dc:creator>HYU</dc:creator>
  <cp:lastModifiedBy>jml2113</cp:lastModifiedBy>
  <dcterms:modified xsi:type="dcterms:W3CDTF">2024-05-27T13:56:31.985</dcterms:modified>
  <cp:revision>385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